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92" r:id="rId4"/>
    <p:sldId id="294" r:id="rId5"/>
    <p:sldId id="295" r:id="rId6"/>
    <p:sldId id="296" r:id="rId7"/>
    <p:sldId id="297" r:id="rId8"/>
    <p:sldId id="303" r:id="rId9"/>
    <p:sldId id="298" r:id="rId10"/>
    <p:sldId id="306" r:id="rId11"/>
    <p:sldId id="293" r:id="rId12"/>
    <p:sldId id="301" r:id="rId13"/>
    <p:sldId id="304" r:id="rId14"/>
    <p:sldId id="305" r:id="rId15"/>
    <p:sldId id="302" r:id="rId16"/>
    <p:sldId id="299" r:id="rId17"/>
    <p:sldId id="30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3D00"/>
    <a:srgbClr val="386572"/>
    <a:srgbClr val="3A6876"/>
    <a:srgbClr val="64B4CD"/>
    <a:srgbClr val="24445A"/>
    <a:srgbClr val="1C3445"/>
    <a:srgbClr val="CCFFCC"/>
    <a:srgbClr val="CCFFFF"/>
    <a:srgbClr val="FF66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7" autoAdjust="0"/>
    <p:restoredTop sz="94743" autoAdjust="0"/>
  </p:normalViewPr>
  <p:slideViewPr>
    <p:cSldViewPr>
      <p:cViewPr varScale="1">
        <p:scale>
          <a:sx n="118" d="100"/>
          <a:sy n="118" d="100"/>
        </p:scale>
        <p:origin x="-8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04F5D-E38D-3641-802A-EEE0508E3D0C}" type="datetimeFigureOut">
              <a:rPr lang="en-US" smtClean="0"/>
              <a:t>10/16/12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22AA6-882D-2647-96D1-C2161CDF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02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04B643-C74C-455E-AFCB-1138D85C2B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92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2B86-45F4-4C1B-BB2D-2E1880191CE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64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64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64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64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64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64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6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6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6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6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6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64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6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64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6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BE213-1EDB-0345-B725-E52CA055AB9E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8914-472C-4427-BBE5-B601DB073B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D65E1-1ABB-1D48-9288-F142F0969D8F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1538B-28AD-4B8F-9377-02FC4F0157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2DABE-44CD-CE43-BA88-A1E1BE534680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07E28-94A6-4B68-AD3A-4EC40AD6B3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923F77-B0BB-F442-BFE0-6941AFF667D7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818750-B658-454A-AEDC-5B6ACA8CC451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57D8F-4D19-014B-BD8C-219A057DDDB0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CC869-FCA0-EF44-8B37-6ADA37BC16D3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F1F8-890D-4C48-8E24-C784EDDCDB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0A942-6C07-E04A-9A25-2A96ACE80720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C39AB-C319-403C-8545-69BA255C32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60A200-9D0A-4C4D-8BF5-1B3B0CB1EFD0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90EB3-662D-402A-86F6-9B1E52ECB0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5AEAD-8F24-D742-B3AE-BD748ABD6EDA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ABAD1-D7D4-BE45-BF93-C4C49317BDD5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2A1716-3F56-574D-9A2C-BAA8C16F3EFC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72E52-CA3B-4B89-8AEC-1B69F92FAE92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D12A0-7341-2144-9575-86E44419DA9C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DF9DE-2389-48A4-BC7A-B4842B3063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610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FBF001B2-D86A-284F-AF55-7B4A782CFB68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868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  <p:sldLayoutId id="2147483732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hyperlink" Target="http://charm.cs.uiuc.edu/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4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4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4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1"/>
            <a:ext cx="8458200" cy="3143250"/>
          </a:xfrm>
        </p:spPr>
        <p:txBody>
          <a:bodyPr>
            <a:normAutofit/>
          </a:bodyPr>
          <a:lstStyle/>
          <a:p>
            <a:r>
              <a:rPr lang="en-US" dirty="0" smtClean="0"/>
              <a:t>598LVK</a:t>
            </a:r>
            <a:br>
              <a:rPr lang="en-US" dirty="0" smtClean="0"/>
            </a:br>
            <a:r>
              <a:rPr lang="en-US" dirty="0" smtClean="0"/>
              <a:t>Messages, Priorities,</a:t>
            </a:r>
            <a:br>
              <a:rPr lang="en-US" dirty="0" smtClean="0"/>
            </a:br>
            <a:r>
              <a:rPr lang="en-US" dirty="0" smtClean="0"/>
              <a:t>Groups and </a:t>
            </a:r>
            <a:r>
              <a:rPr lang="en-US" dirty="0" err="1" smtClean="0"/>
              <a:t>Nodegroups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5100" dirty="0" smtClean="0"/>
              <a:t>Laxmikant (Sanjay) Kale</a:t>
            </a:r>
          </a:p>
          <a:p>
            <a:r>
              <a:rPr lang="en-US" dirty="0" smtClean="0">
                <a:hlinkClick r:id="rId5"/>
              </a:rPr>
              <a:t>http://charm.cs.illinois.edu</a:t>
            </a:r>
            <a:endParaRPr lang="en-US" dirty="0" smtClean="0"/>
          </a:p>
          <a:p>
            <a:r>
              <a:rPr lang="en-US" dirty="0" smtClean="0"/>
              <a:t>Parallel Programming Laboratory</a:t>
            </a:r>
          </a:p>
          <a:p>
            <a:r>
              <a:rPr lang="en-US" dirty="0" smtClean="0"/>
              <a:t>Department of Computer Science</a:t>
            </a:r>
          </a:p>
          <a:p>
            <a:r>
              <a:rPr lang="en-US" dirty="0" smtClean="0"/>
              <a:t>University of Illinois at Urbana Champaign</a:t>
            </a:r>
          </a:p>
        </p:txBody>
      </p:sp>
      <p:pic>
        <p:nvPicPr>
          <p:cNvPr id="18436" name="Picture 6" descr="ppl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5813425"/>
            <a:ext cx="28892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full_mark_horz_b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867400"/>
            <a:ext cx="4133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458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</a:t>
            </a:r>
            <a:r>
              <a:rPr lang="en-US" smtClean="0"/>
              <a:t>-</a:t>
            </a:r>
            <a:r>
              <a:rPr lang="en-US" smtClean="0"/>
              <a:t>packed </a:t>
            </a:r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pack messages that contain pointers to structures such as trees or graphs?</a:t>
            </a:r>
          </a:p>
          <a:p>
            <a:pPr lvl="1"/>
            <a:r>
              <a:rPr lang="en-US" dirty="0" smtClean="0"/>
              <a:t>i.e. pointers leading to pointers, …</a:t>
            </a:r>
          </a:p>
          <a:p>
            <a:pPr lvl="1"/>
            <a:r>
              <a:rPr lang="en-US" dirty="0" smtClean="0"/>
              <a:t>Manual section: 10.1.3.1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57D8F-4D19-014B-BD8C-219A057DDDB0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75455"/>
      </p:ext>
    </p:extLst>
  </p:cSld>
  <p:clrMapOvr>
    <a:masterClrMapping/>
  </p:clrMapOvr>
  <p:transition xmlns:p14="http://schemas.microsoft.com/office/powerpoint/2010/main" advTm="406079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Messages?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458200" cy="45719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Avoids extra copy</a:t>
            </a:r>
          </a:p>
          <a:p>
            <a:endParaRPr lang="en-US" dirty="0" smtClean="0"/>
          </a:p>
          <a:p>
            <a:r>
              <a:rPr lang="en-US" dirty="0" smtClean="0"/>
              <a:t>Can be custom packed</a:t>
            </a:r>
          </a:p>
          <a:p>
            <a:endParaRPr lang="en-US" dirty="0" smtClean="0"/>
          </a:p>
          <a:p>
            <a:r>
              <a:rPr lang="en-US" dirty="0" smtClean="0"/>
              <a:t>Reusable</a:t>
            </a:r>
          </a:p>
          <a:p>
            <a:endParaRPr lang="en-US" dirty="0"/>
          </a:p>
          <a:p>
            <a:r>
              <a:rPr lang="en-US" dirty="0" smtClean="0"/>
              <a:t>Useful for transfer of complex data structures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57D8F-4D19-014B-BD8C-219A057DDDB0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5626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00124"/>
      </p:ext>
    </p:extLst>
  </p:cSld>
  <p:clrMapOvr>
    <a:masterClrMapping/>
  </p:clrMapOvr>
  <p:transition xmlns:p14="http://schemas.microsoft.com/office/powerpoint/2010/main" advTm="28904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458200" cy="5333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 bound </a:t>
            </a:r>
            <a:r>
              <a:rPr lang="en-US" sz="2400" dirty="0" err="1" smtClean="0"/>
              <a:t>chare</a:t>
            </a:r>
            <a:r>
              <a:rPr lang="en-US" sz="2400" dirty="0" smtClean="0"/>
              <a:t>-array with one </a:t>
            </a:r>
            <a:r>
              <a:rPr lang="en-US" sz="2400" dirty="0" err="1" smtClean="0"/>
              <a:t>chare</a:t>
            </a:r>
            <a:r>
              <a:rPr lang="en-US" sz="2400" dirty="0" smtClean="0"/>
              <a:t> per PE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400" dirty="0" smtClean="0"/>
              <a:t>No difference in .h and .C file definitions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57D8F-4D19-014B-BD8C-219A057DDDB0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5626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752600"/>
            <a:ext cx="7772400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.ci file,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roup</a:t>
            </a:r>
            <a:r>
              <a:rPr lang="en-US" dirty="0" smtClean="0"/>
              <a:t> </a:t>
            </a:r>
            <a:r>
              <a:rPr lang="en-US" dirty="0" err="1" smtClean="0"/>
              <a:t>ExampleGroup</a:t>
            </a:r>
            <a:r>
              <a:rPr lang="en-US" dirty="0" smtClean="0"/>
              <a:t>  </a:t>
            </a:r>
            <a:r>
              <a:rPr lang="en-US" dirty="0"/>
              <a:t>{</a:t>
            </a:r>
          </a:p>
          <a:p>
            <a:r>
              <a:rPr lang="en-US" dirty="0"/>
              <a:t>       // Interface specifications as for normal </a:t>
            </a:r>
            <a:r>
              <a:rPr lang="en-US" dirty="0" err="1"/>
              <a:t>chares</a:t>
            </a:r>
            <a:endParaRPr lang="en-US" dirty="0"/>
          </a:p>
          <a:p>
            <a:r>
              <a:rPr lang="en-US" dirty="0"/>
              <a:t>       // For instance, the constructor ...</a:t>
            </a:r>
          </a:p>
          <a:p>
            <a:r>
              <a:rPr lang="en-US" dirty="0"/>
              <a:t>       entry </a:t>
            </a:r>
            <a:r>
              <a:rPr lang="en-US" dirty="0" err="1" smtClean="0"/>
              <a:t>ExampleGroup</a:t>
            </a:r>
            <a:r>
              <a:rPr lang="en-US" dirty="0" smtClean="0"/>
              <a:t>(</a:t>
            </a:r>
            <a:r>
              <a:rPr lang="en-US" dirty="0"/>
              <a:t>parameters1);</a:t>
            </a:r>
          </a:p>
          <a:p>
            <a:r>
              <a:rPr lang="en-US" dirty="0"/>
              <a:t>       // ... and an entry method</a:t>
            </a:r>
          </a:p>
          <a:p>
            <a:r>
              <a:rPr lang="en-US" dirty="0"/>
              <a:t>       entry void </a:t>
            </a:r>
            <a:r>
              <a:rPr lang="en-US" dirty="0" err="1"/>
              <a:t>someEntryMethod</a:t>
            </a:r>
            <a:r>
              <a:rPr lang="en-US" dirty="0"/>
              <a:t>(parameters2);</a:t>
            </a:r>
          </a:p>
          <a:p>
            <a:r>
              <a:rPr lang="en-US" dirty="0"/>
              <a:t>     };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1750507"/>
      </p:ext>
    </p:extLst>
  </p:cSld>
  <p:clrMapOvr>
    <a:masterClrMapping/>
  </p:clrMapOvr>
  <p:transition xmlns:p14="http://schemas.microsoft.com/office/powerpoint/2010/main" advTm="360836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458200" cy="5333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Groups can be created using </a:t>
            </a:r>
            <a:r>
              <a:rPr lang="en-US" sz="2400" dirty="0" err="1" smtClean="0"/>
              <a:t>ckNew</a:t>
            </a:r>
            <a:r>
              <a:rPr lang="en-US" sz="2400" dirty="0" smtClean="0"/>
              <a:t> like other </a:t>
            </a:r>
            <a:r>
              <a:rPr lang="en-US" sz="2400" dirty="0" err="1" smtClean="0"/>
              <a:t>chare</a:t>
            </a:r>
            <a:r>
              <a:rPr lang="en-US" sz="2400" dirty="0" smtClean="0"/>
              <a:t>-arrays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Any entry method invocation on a group member (or all members) can be done in the usual manner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57D8F-4D19-014B-BD8C-219A057DDDB0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976735"/>
            <a:ext cx="77724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CProxy_ExampleGroup</a:t>
            </a:r>
            <a:r>
              <a:rPr lang="en-US" dirty="0" smtClean="0"/>
              <a:t> </a:t>
            </a:r>
            <a:r>
              <a:rPr lang="en-US" dirty="0" err="1" smtClean="0"/>
              <a:t>groupProxy</a:t>
            </a:r>
            <a:r>
              <a:rPr lang="en-US" dirty="0" smtClean="0"/>
              <a:t> </a:t>
            </a:r>
            <a:r>
              <a:rPr lang="en-US" dirty="0"/>
              <a:t>= </a:t>
            </a:r>
            <a:endParaRPr lang="en-US" dirty="0" smtClean="0"/>
          </a:p>
          <a:p>
            <a:r>
              <a:rPr lang="en-US" dirty="0" smtClean="0"/>
              <a:t>                          </a:t>
            </a:r>
            <a:r>
              <a:rPr lang="en-US" dirty="0" err="1" smtClean="0"/>
              <a:t>Cproxy_ExampleGrou</a:t>
            </a:r>
            <a:r>
              <a:rPr lang="en-US" dirty="0" smtClean="0"/>
              <a:t>:</a:t>
            </a:r>
            <a:r>
              <a:rPr lang="en-US" dirty="0"/>
              <a:t>:</a:t>
            </a:r>
            <a:r>
              <a:rPr lang="en-US" dirty="0" err="1"/>
              <a:t>ckNew</a:t>
            </a:r>
            <a:r>
              <a:rPr lang="en-US" dirty="0"/>
              <a:t>(parameters1);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4297740"/>
            <a:ext cx="77724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groupProxy</a:t>
            </a:r>
            <a:r>
              <a:rPr lang="en-US" dirty="0" smtClean="0"/>
              <a:t>[10].</a:t>
            </a:r>
            <a:r>
              <a:rPr lang="en-US" dirty="0" err="1" smtClean="0"/>
              <a:t>someEntryMethod</a:t>
            </a:r>
            <a:r>
              <a:rPr lang="en-US" dirty="0" smtClean="0"/>
              <a:t>(paramter2);</a:t>
            </a:r>
          </a:p>
          <a:p>
            <a:endParaRPr lang="en-US" dirty="0" smtClean="0"/>
          </a:p>
          <a:p>
            <a:r>
              <a:rPr lang="en-US" dirty="0" err="1" smtClean="0"/>
              <a:t>groupProxy.someEntryMethod</a:t>
            </a:r>
            <a:r>
              <a:rPr lang="en-US" dirty="0"/>
              <a:t>(paramter2)</a:t>
            </a:r>
            <a:r>
              <a:rPr lang="en-US" dirty="0" smtClean="0"/>
              <a:t>; //broadcast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698363"/>
      </p:ext>
    </p:extLst>
  </p:cSld>
  <p:clrMapOvr>
    <a:masterClrMapping/>
  </p:clrMapOvr>
  <p:transition xmlns:p14="http://schemas.microsoft.com/office/powerpoint/2010/main" advTm="122107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Groups- example use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458200" cy="533399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One can obtain pointer to the local group member using </a:t>
            </a:r>
            <a:r>
              <a:rPr lang="en-US" sz="2400" dirty="0" err="1" smtClean="0"/>
              <a:t>groupProxy.ckLocalBranch</a:t>
            </a:r>
            <a:r>
              <a:rPr lang="en-US" sz="2400" dirty="0"/>
              <a:t>(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Access the local member as a regular C++ object</a:t>
            </a:r>
          </a:p>
          <a:p>
            <a:r>
              <a:rPr lang="en-US" dirty="0" smtClean="0"/>
              <a:t>Consider a case:</a:t>
            </a:r>
          </a:p>
          <a:p>
            <a:pPr lvl="1"/>
            <a:r>
              <a:rPr lang="en-US" dirty="0" smtClean="0"/>
              <a:t>each </a:t>
            </a:r>
            <a:r>
              <a:rPr lang="en-US" dirty="0" err="1" smtClean="0"/>
              <a:t>chare</a:t>
            </a:r>
            <a:r>
              <a:rPr lang="en-US" dirty="0" smtClean="0"/>
              <a:t> on a processor performs a task and wants to pass some information to the </a:t>
            </a:r>
            <a:r>
              <a:rPr lang="en-US" dirty="0" err="1" smtClean="0"/>
              <a:t>mainchare</a:t>
            </a:r>
            <a:endParaRPr lang="en-US" dirty="0" smtClean="0"/>
          </a:p>
          <a:p>
            <a:pPr lvl="2"/>
            <a:r>
              <a:rPr lang="en-US" dirty="0" smtClean="0"/>
              <a:t>Assume reduction is not feasible</a:t>
            </a:r>
          </a:p>
          <a:p>
            <a:pPr lvl="1"/>
            <a:r>
              <a:rPr lang="en-US" dirty="0" smtClean="0"/>
              <a:t>One way is to directly send this information to </a:t>
            </a:r>
            <a:r>
              <a:rPr lang="en-US" dirty="0" err="1" smtClean="0"/>
              <a:t>mainchare</a:t>
            </a:r>
            <a:r>
              <a:rPr lang="en-US" dirty="0" smtClean="0"/>
              <a:t> from every </a:t>
            </a:r>
            <a:r>
              <a:rPr lang="en-US" dirty="0" err="1" smtClean="0"/>
              <a:t>chare</a:t>
            </a:r>
            <a:r>
              <a:rPr lang="en-US" dirty="0" smtClean="0"/>
              <a:t> (too many messages)</a:t>
            </a:r>
          </a:p>
          <a:p>
            <a:pPr lvl="1"/>
            <a:r>
              <a:rPr lang="en-US" dirty="0" smtClean="0"/>
              <a:t>Alternatively, each </a:t>
            </a:r>
            <a:r>
              <a:rPr lang="en-US" dirty="0" err="1" smtClean="0"/>
              <a:t>chare</a:t>
            </a:r>
            <a:r>
              <a:rPr lang="en-US" dirty="0" smtClean="0"/>
              <a:t> may deposit the information to the local branch of a group</a:t>
            </a:r>
          </a:p>
          <a:p>
            <a:pPr lvl="2"/>
            <a:r>
              <a:rPr lang="en-US" dirty="0" smtClean="0"/>
              <a:t>How to obtain a pointer to local branch? Manual 8.1.3</a:t>
            </a:r>
          </a:p>
          <a:p>
            <a:pPr lvl="2"/>
            <a:r>
              <a:rPr lang="en-US" dirty="0" err="1" smtClean="0"/>
              <a:t>Gclass</a:t>
            </a:r>
            <a:r>
              <a:rPr lang="en-US" dirty="0" smtClean="0"/>
              <a:t> * g = </a:t>
            </a:r>
            <a:r>
              <a:rPr lang="en-US" dirty="0" err="1" smtClean="0"/>
              <a:t>grpProxy.ckLocalBranch</a:t>
            </a:r>
            <a:r>
              <a:rPr lang="en-US" dirty="0" smtClean="0"/>
              <a:t>();</a:t>
            </a:r>
          </a:p>
          <a:p>
            <a:pPr lvl="3"/>
            <a:r>
              <a:rPr lang="en-US" dirty="0"/>
              <a:t>g</a:t>
            </a:r>
            <a:r>
              <a:rPr lang="en-US" dirty="0" smtClean="0"/>
              <a:t> is a regular pointer to a C++ object</a:t>
            </a:r>
          </a:p>
          <a:p>
            <a:pPr lvl="1"/>
            <a:r>
              <a:rPr lang="en-US" dirty="0" smtClean="0"/>
              <a:t>Group member can pass this information to the </a:t>
            </a:r>
            <a:r>
              <a:rPr lang="en-US" dirty="0" err="1" smtClean="0"/>
              <a:t>mainchare</a:t>
            </a:r>
            <a:r>
              <a:rPr lang="en-US" dirty="0" smtClean="0"/>
              <a:t> after optiona</a:t>
            </a:r>
            <a:r>
              <a:rPr lang="en-US" dirty="0"/>
              <a:t>l</a:t>
            </a:r>
            <a:r>
              <a:rPr lang="en-US" dirty="0" smtClean="0"/>
              <a:t> pre-processing when all </a:t>
            </a:r>
            <a:r>
              <a:rPr lang="en-US" dirty="0" err="1" smtClean="0"/>
              <a:t>chares</a:t>
            </a:r>
            <a:r>
              <a:rPr lang="en-US" dirty="0" smtClean="0"/>
              <a:t> have deposited </a:t>
            </a:r>
          </a:p>
          <a:p>
            <a:pPr lvl="1"/>
            <a:endParaRPr lang="en-US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57D8F-4D19-014B-BD8C-219A057DDDB0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08080"/>
      </p:ext>
    </p:extLst>
  </p:cSld>
  <p:clrMapOvr>
    <a:masterClrMapping/>
  </p:clrMapOvr>
  <p:transition xmlns:p14="http://schemas.microsoft.com/office/powerpoint/2010/main" advTm="347833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Node-Groups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458200" cy="4952999"/>
          </a:xfrm>
        </p:spPr>
        <p:txBody>
          <a:bodyPr>
            <a:noAutofit/>
          </a:bodyPr>
          <a:lstStyle/>
          <a:p>
            <a:r>
              <a:rPr lang="en-US" sz="2400" dirty="0" smtClean="0"/>
              <a:t>A </a:t>
            </a:r>
            <a:r>
              <a:rPr lang="en-US" sz="2400" dirty="0" err="1" smtClean="0"/>
              <a:t>chare</a:t>
            </a:r>
            <a:r>
              <a:rPr lang="en-US" sz="2400" dirty="0" smtClean="0"/>
              <a:t>-array with one </a:t>
            </a:r>
            <a:r>
              <a:rPr lang="en-US" sz="2400" dirty="0" err="1" smtClean="0"/>
              <a:t>chare</a:t>
            </a:r>
            <a:r>
              <a:rPr lang="en-US" sz="2400" dirty="0" smtClean="0"/>
              <a:t> per node</a:t>
            </a:r>
          </a:p>
          <a:p>
            <a:pPr lvl="1"/>
            <a:r>
              <a:rPr lang="en-US" dirty="0" smtClean="0"/>
              <a:t>In non-</a:t>
            </a:r>
            <a:r>
              <a:rPr lang="en-US" dirty="0" err="1" smtClean="0"/>
              <a:t>smp</a:t>
            </a:r>
            <a:r>
              <a:rPr lang="en-US" dirty="0" smtClean="0"/>
              <a:t> mode groups and node-groups are same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No difference in .h and .C</a:t>
            </a:r>
          </a:p>
          <a:p>
            <a:r>
              <a:rPr lang="en-US" sz="2400" dirty="0" smtClean="0"/>
              <a:t>Creation and usage same as others</a:t>
            </a:r>
          </a:p>
          <a:p>
            <a:r>
              <a:rPr lang="en-US" sz="2400" dirty="0" smtClean="0"/>
              <a:t>An entry method on a node-group member may be executed on any PE of the node</a:t>
            </a:r>
          </a:p>
          <a:p>
            <a:r>
              <a:rPr lang="en-US" sz="2400" dirty="0" smtClean="0"/>
              <a:t>Concurrent execution of two entry methods of a node-group member may happen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57D8F-4D19-014B-BD8C-219A057DDDB0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5626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457272"/>
            <a:ext cx="7772400" cy="1200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nodegroup</a:t>
            </a:r>
            <a:r>
              <a:rPr lang="en-US" dirty="0" smtClean="0"/>
              <a:t> </a:t>
            </a:r>
            <a:r>
              <a:rPr lang="en-US" dirty="0" err="1" smtClean="0"/>
              <a:t>ExampleNodeGroup</a:t>
            </a:r>
            <a:r>
              <a:rPr lang="en-US" dirty="0" smtClean="0"/>
              <a:t>  {</a:t>
            </a:r>
          </a:p>
          <a:p>
            <a:r>
              <a:rPr lang="en-US" dirty="0"/>
              <a:t> </a:t>
            </a:r>
            <a:r>
              <a:rPr lang="en-US" dirty="0" smtClean="0"/>
              <a:t>   //rest same as any other </a:t>
            </a:r>
            <a:r>
              <a:rPr lang="en-US" dirty="0" err="1" smtClean="0"/>
              <a:t>chare</a:t>
            </a:r>
            <a:r>
              <a:rPr lang="en-US" dirty="0" smtClean="0"/>
              <a:t>-array</a:t>
            </a:r>
          </a:p>
          <a:p>
            <a:r>
              <a:rPr lang="en-US" dirty="0" smtClean="0"/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260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Entry Methods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458200" cy="5105399"/>
          </a:xfrm>
        </p:spPr>
        <p:txBody>
          <a:bodyPr>
            <a:normAutofit/>
          </a:bodyPr>
          <a:lstStyle/>
          <a:p>
            <a:r>
              <a:rPr lang="en-US" dirty="0" smtClean="0"/>
              <a:t>threaded – executed using separate thread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thread has a stack, and may be suspended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set stack’s size use </a:t>
            </a:r>
            <a:r>
              <a:rPr lang="en-US" i="1" dirty="0" smtClean="0"/>
              <a:t>+</a:t>
            </a:r>
            <a:r>
              <a:rPr lang="en-US" i="1" dirty="0" err="1"/>
              <a:t>stacksize</a:t>
            </a:r>
            <a:r>
              <a:rPr lang="en-US" i="1" dirty="0"/>
              <a:t> &lt;size in bytes&gt;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inline – </a:t>
            </a:r>
            <a:r>
              <a:rPr lang="en-US" dirty="0" smtClean="0"/>
              <a:t>entry method invoked </a:t>
            </a:r>
            <a:r>
              <a:rPr lang="en-US" dirty="0"/>
              <a:t>immediately if </a:t>
            </a:r>
            <a:r>
              <a:rPr lang="en-US" dirty="0" smtClean="0"/>
              <a:t>destination </a:t>
            </a:r>
            <a:r>
              <a:rPr lang="en-US" dirty="0" err="1" smtClean="0"/>
              <a:t>chare</a:t>
            </a:r>
            <a:r>
              <a:rPr lang="en-US" dirty="0" smtClean="0"/>
              <a:t> on </a:t>
            </a:r>
            <a:r>
              <a:rPr lang="en-US" dirty="0"/>
              <a:t>same PE</a:t>
            </a:r>
          </a:p>
          <a:p>
            <a:r>
              <a:rPr lang="en-US" dirty="0"/>
              <a:t>s</a:t>
            </a:r>
            <a:r>
              <a:rPr lang="en-US" dirty="0" smtClean="0"/>
              <a:t>ync - returns a value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locking call</a:t>
            </a:r>
          </a:p>
          <a:p>
            <a:r>
              <a:rPr lang="en-US" dirty="0" err="1"/>
              <a:t>reductiontarget</a:t>
            </a:r>
            <a:r>
              <a:rPr lang="en-US" dirty="0"/>
              <a:t> – target of an </a:t>
            </a:r>
            <a:r>
              <a:rPr lang="en-US" dirty="0" smtClean="0"/>
              <a:t>array </a:t>
            </a:r>
            <a:r>
              <a:rPr lang="en-US" dirty="0"/>
              <a:t>reduction</a:t>
            </a:r>
          </a:p>
          <a:p>
            <a:pPr lvl="1"/>
            <a:r>
              <a:rPr lang="en-US" dirty="0" smtClean="0"/>
              <a:t>Takes parameter marshaled arguments</a:t>
            </a:r>
          </a:p>
          <a:p>
            <a:r>
              <a:rPr lang="en-US" dirty="0" err="1"/>
              <a:t>notrace</a:t>
            </a:r>
            <a:r>
              <a:rPr lang="en-US" dirty="0"/>
              <a:t> – not traced </a:t>
            </a:r>
            <a:r>
              <a:rPr lang="en-US" dirty="0" smtClean="0"/>
              <a:t>for projections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57D8F-4D19-014B-BD8C-219A057DDDB0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5626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67260"/>
      </p:ext>
    </p:extLst>
  </p:cSld>
  <p:clrMapOvr>
    <a:masterClrMapping/>
  </p:clrMapOvr>
  <p:transition xmlns:p14="http://schemas.microsoft.com/office/powerpoint/2010/main" advTm="78591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Entry Methods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458200" cy="5029199"/>
          </a:xfrm>
        </p:spPr>
        <p:txBody>
          <a:bodyPr>
            <a:normAutofit/>
          </a:bodyPr>
          <a:lstStyle/>
          <a:p>
            <a:r>
              <a:rPr lang="en-US" dirty="0"/>
              <a:t>expedited – </a:t>
            </a:r>
            <a:r>
              <a:rPr lang="en-US" dirty="0" smtClean="0"/>
              <a:t>entry method skips </a:t>
            </a:r>
            <a:r>
              <a:rPr lang="en-US" dirty="0"/>
              <a:t>the priority-based message queue in Charm++ runtime (for groups)</a:t>
            </a:r>
          </a:p>
          <a:p>
            <a:r>
              <a:rPr lang="en-US" dirty="0"/>
              <a:t>immediate - </a:t>
            </a:r>
            <a:r>
              <a:rPr lang="en-US" dirty="0" smtClean="0"/>
              <a:t>skips </a:t>
            </a:r>
            <a:r>
              <a:rPr lang="en-US" dirty="0"/>
              <a:t>the message scheduling queue (for any </a:t>
            </a:r>
            <a:r>
              <a:rPr lang="en-US" dirty="0" err="1"/>
              <a:t>chare</a:t>
            </a:r>
            <a:r>
              <a:rPr lang="en-US" dirty="0"/>
              <a:t> array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nokeep</a:t>
            </a:r>
            <a:r>
              <a:rPr lang="en-US" dirty="0" smtClean="0"/>
              <a:t> – message belongs </a:t>
            </a:r>
            <a:r>
              <a:rPr lang="en-US" smtClean="0"/>
              <a:t>to Charm</a:t>
            </a:r>
            <a:endParaRPr lang="en-US" dirty="0" smtClean="0"/>
          </a:p>
          <a:p>
            <a:r>
              <a:rPr lang="en-US" dirty="0" smtClean="0"/>
              <a:t>exclusive – mutual exclusion on execution of entry methods on node-groups </a:t>
            </a:r>
          </a:p>
          <a:p>
            <a:r>
              <a:rPr lang="en-US" dirty="0"/>
              <a:t>p</a:t>
            </a:r>
            <a:r>
              <a:rPr lang="en-US" dirty="0" smtClean="0"/>
              <a:t>ython – can be called from python scripts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57D8F-4D19-014B-BD8C-219A057DDDB0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5626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59538"/>
      </p:ext>
    </p:extLst>
  </p:cSld>
  <p:clrMapOvr>
    <a:masterClrMapping/>
  </p:clrMapOvr>
  <p:transition xmlns:p14="http://schemas.microsoft.com/office/powerpoint/2010/main" advTm="241491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 - Recap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458200" cy="25145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message is just </a:t>
            </a:r>
            <a:r>
              <a:rPr lang="en-US" dirty="0" err="1" smtClean="0"/>
              <a:t>struct</a:t>
            </a:r>
            <a:r>
              <a:rPr lang="en-US" dirty="0" smtClean="0"/>
              <a:t> or class that inherits from a system-defined class</a:t>
            </a:r>
          </a:p>
          <a:p>
            <a:r>
              <a:rPr lang="en-US" dirty="0" smtClean="0"/>
              <a:t>In the “.ci” file: </a:t>
            </a:r>
          </a:p>
          <a:p>
            <a:pPr lvl="1"/>
            <a:r>
              <a:rPr lang="en-US" dirty="0" smtClean="0"/>
              <a:t>“message </a:t>
            </a:r>
            <a:r>
              <a:rPr lang="en-US" dirty="0" err="1" smtClean="0"/>
              <a:t>MyMsgType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The interface translator produces code for a class named </a:t>
            </a:r>
            <a:r>
              <a:rPr lang="en-US" sz="2000" dirty="0" err="1" smtClean="0"/>
              <a:t>CMessage_MyMsgType</a:t>
            </a:r>
            <a:endParaRPr lang="en-US" sz="2000" dirty="0" smtClean="0"/>
          </a:p>
          <a:p>
            <a:r>
              <a:rPr lang="en-US" dirty="0" smtClean="0"/>
              <a:t>In the “.h” or “.C” file, define </a:t>
            </a:r>
            <a:r>
              <a:rPr lang="en-US" dirty="0" err="1"/>
              <a:t>MsgTypeName</a:t>
            </a:r>
            <a:r>
              <a:rPr lang="en-US" dirty="0"/>
              <a:t> </a:t>
            </a:r>
            <a:r>
              <a:rPr lang="en-US" dirty="0" smtClean="0"/>
              <a:t> class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57D8F-4D19-014B-BD8C-219A057DDDB0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657600"/>
            <a:ext cx="60198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/>
              <a:t>class </a:t>
            </a:r>
            <a:r>
              <a:rPr lang="en-US" sz="2000" dirty="0" err="1" smtClean="0"/>
              <a:t>MyMsgType</a:t>
            </a:r>
            <a:r>
              <a:rPr lang="en-US" sz="2000" dirty="0" smtClean="0"/>
              <a:t> </a:t>
            </a:r>
            <a:r>
              <a:rPr lang="en-US" sz="2000" dirty="0"/>
              <a:t>: public </a:t>
            </a:r>
            <a:r>
              <a:rPr lang="en-US" sz="2000" dirty="0" err="1"/>
              <a:t>Cmessage_MyMsgType</a:t>
            </a:r>
            <a:r>
              <a:rPr lang="en-US" sz="2000" dirty="0"/>
              <a:t> { </a:t>
            </a:r>
          </a:p>
          <a:p>
            <a:pPr marL="0" lvl="1"/>
            <a:r>
              <a:rPr lang="en-US" sz="2000" dirty="0" smtClean="0"/>
              <a:t>  // declare data fields</a:t>
            </a:r>
          </a:p>
          <a:p>
            <a:pPr marL="0" lvl="1"/>
            <a:r>
              <a:rPr lang="en-US" sz="2000" dirty="0" smtClean="0"/>
              <a:t>    float x; </a:t>
            </a:r>
            <a:r>
              <a:rPr lang="en-US" sz="2000" dirty="0" err="1" smtClean="0"/>
              <a:t>int</a:t>
            </a:r>
            <a:r>
              <a:rPr lang="en-US" sz="2000" dirty="0" smtClean="0"/>
              <a:t> m; </a:t>
            </a:r>
          </a:p>
          <a:p>
            <a:pPr marL="0" lvl="1"/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FixSizeClass</a:t>
            </a:r>
            <a:r>
              <a:rPr lang="en-US" sz="2000" dirty="0"/>
              <a:t> </a:t>
            </a:r>
            <a:r>
              <a:rPr lang="en-US" sz="2000" dirty="0" smtClean="0"/>
              <a:t>s;</a:t>
            </a:r>
          </a:p>
          <a:p>
            <a:pPr marL="0" lvl="1"/>
            <a:r>
              <a:rPr lang="en-US" sz="2000" dirty="0"/>
              <a:t> </a:t>
            </a:r>
            <a:r>
              <a:rPr lang="en-US" sz="2000" dirty="0" smtClean="0"/>
              <a:t>   double A[</a:t>
            </a:r>
            <a:r>
              <a:rPr lang="en-US" sz="2000" dirty="0" smtClean="0">
                <a:solidFill>
                  <a:srgbClr val="FF0000"/>
                </a:solidFill>
              </a:rPr>
              <a:t>200</a:t>
            </a:r>
            <a:r>
              <a:rPr lang="en-US" sz="2000" dirty="0" smtClean="0"/>
              <a:t>];</a:t>
            </a:r>
          </a:p>
          <a:p>
            <a:pPr marL="0" lvl="1"/>
            <a:r>
              <a:rPr lang="en-US" sz="2000" dirty="0" smtClean="0"/>
              <a:t>};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55626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Arrays must be fixed size. No pointers. May contain variables of user defined types (e.g. above), with the same restrictions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9" name="Sound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55530"/>
      </p:ext>
    </p:extLst>
  </p:cSld>
  <p:clrMapOvr>
    <a:masterClrMapping/>
  </p:clrMapOvr>
  <p:transition xmlns:p14="http://schemas.microsoft.com/office/powerpoint/2010/main" advTm="714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Variable-Size </a:t>
            </a:r>
            <a:r>
              <a:rPr lang="en-US" b="1" dirty="0" smtClean="0"/>
              <a:t>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458200" cy="990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the “.ci” file, declare the name and type of variable length arrays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57D8F-4D19-014B-BD8C-219A057DDDB0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133600"/>
            <a:ext cx="60198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message </a:t>
            </a:r>
            <a:r>
              <a:rPr lang="en-US" dirty="0" err="1"/>
              <a:t>MyVarsizeMsg</a:t>
            </a:r>
            <a:r>
              <a:rPr lang="en-US" dirty="0"/>
              <a:t> {</a:t>
            </a:r>
          </a:p>
          <a:p>
            <a:r>
              <a:rPr lang="hu-HU" dirty="0"/>
              <a:t>        int arr1[];</a:t>
            </a:r>
          </a:p>
          <a:p>
            <a:r>
              <a:rPr lang="nb-NO" dirty="0"/>
              <a:t>    </a:t>
            </a:r>
            <a:r>
              <a:rPr lang="nb-NO" dirty="0" smtClean="0"/>
              <a:t>    </a:t>
            </a:r>
            <a:r>
              <a:rPr lang="nb-NO" dirty="0" err="1" smtClean="0"/>
              <a:t>MyStruct</a:t>
            </a:r>
            <a:r>
              <a:rPr lang="nb-NO" dirty="0" smtClean="0"/>
              <a:t> arr2[</a:t>
            </a:r>
            <a:r>
              <a:rPr lang="nb-NO" dirty="0"/>
              <a:t>];</a:t>
            </a:r>
          </a:p>
          <a:p>
            <a:r>
              <a:rPr lang="nb-NO" dirty="0"/>
              <a:t> </a:t>
            </a:r>
            <a:r>
              <a:rPr lang="nb-NO" dirty="0" smtClean="0"/>
              <a:t>};</a:t>
            </a:r>
            <a:endParaRPr lang="nb-NO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3810001"/>
            <a:ext cx="84582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Corresponding definition in .h file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4397276"/>
            <a:ext cx="72390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class </a:t>
            </a:r>
            <a:r>
              <a:rPr lang="en-US" dirty="0" err="1"/>
              <a:t>MyVarsizeMsg</a:t>
            </a:r>
            <a:r>
              <a:rPr lang="en-US" dirty="0"/>
              <a:t> : public </a:t>
            </a:r>
            <a:r>
              <a:rPr lang="en-US" dirty="0" err="1"/>
              <a:t>CMessage_MyVarsizeMsg</a:t>
            </a:r>
            <a:r>
              <a:rPr lang="en-US" dirty="0"/>
              <a:t> {</a:t>
            </a:r>
          </a:p>
          <a:p>
            <a:r>
              <a:rPr lang="en-US" dirty="0"/>
              <a:t>       // variable-length arrays</a:t>
            </a:r>
          </a:p>
          <a:p>
            <a:r>
              <a:rPr lang="fr-FR" dirty="0"/>
              <a:t>       </a:t>
            </a:r>
            <a:r>
              <a:rPr lang="fr-FR" dirty="0" err="1"/>
              <a:t>int</a:t>
            </a:r>
            <a:r>
              <a:rPr lang="fr-FR" dirty="0"/>
              <a:t> *arr1;</a:t>
            </a:r>
          </a:p>
          <a:p>
            <a:r>
              <a:rPr lang="nb-NO" dirty="0"/>
              <a:t> </a:t>
            </a:r>
            <a:r>
              <a:rPr lang="nb-NO" dirty="0" smtClean="0"/>
              <a:t> </a:t>
            </a:r>
            <a:r>
              <a:rPr lang="nb-NO" dirty="0"/>
              <a:t> </a:t>
            </a:r>
            <a:r>
              <a:rPr lang="nb-NO" dirty="0" smtClean="0"/>
              <a:t>    </a:t>
            </a:r>
            <a:r>
              <a:rPr lang="nb-NO" dirty="0" err="1" smtClean="0"/>
              <a:t>MyStruct</a:t>
            </a:r>
            <a:r>
              <a:rPr lang="nb-NO" dirty="0" smtClean="0"/>
              <a:t> </a:t>
            </a:r>
            <a:r>
              <a:rPr lang="nb-NO" dirty="0"/>
              <a:t>*</a:t>
            </a:r>
            <a:r>
              <a:rPr lang="nb-NO" dirty="0" smtClean="0"/>
              <a:t>arr2;</a:t>
            </a:r>
            <a:endParaRPr lang="nb-NO" dirty="0"/>
          </a:p>
          <a:p>
            <a:r>
              <a:rPr lang="nb-NO" dirty="0" smtClean="0"/>
              <a:t>};</a:t>
            </a:r>
            <a:endParaRPr lang="nb-NO" dirty="0"/>
          </a:p>
        </p:txBody>
      </p:sp>
      <p:pic>
        <p:nvPicPr>
          <p:cNvPr id="8" name="Sound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40640"/>
      </p:ext>
    </p:extLst>
  </p:cSld>
  <p:clrMapOvr>
    <a:masterClrMapping/>
  </p:clrMapOvr>
  <p:transition xmlns:p14="http://schemas.microsoft.com/office/powerpoint/2010/main" advTm="1948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Variable-Size </a:t>
            </a:r>
            <a:r>
              <a:rPr lang="en-US" b="1" dirty="0" smtClean="0"/>
              <a:t>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458200" cy="1600199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Allocation</a:t>
            </a:r>
          </a:p>
          <a:p>
            <a:pPr lvl="1"/>
            <a:r>
              <a:rPr lang="en-US" dirty="0" smtClean="0"/>
              <a:t>Use optional arguments in brackets for variable size arrays</a:t>
            </a:r>
          </a:p>
          <a:p>
            <a:pPr lvl="1"/>
            <a:r>
              <a:rPr lang="en-US" dirty="0" smtClean="0"/>
              <a:t>Sizes used in-order to allocate arrays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57D8F-4D19-014B-BD8C-219A057DDDB0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674203"/>
            <a:ext cx="75438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MessageType</a:t>
            </a:r>
            <a:r>
              <a:rPr lang="en-US" dirty="0"/>
              <a:t> *</a:t>
            </a:r>
            <a:r>
              <a:rPr lang="en-US" dirty="0" err="1"/>
              <a:t>msgptr</a:t>
            </a:r>
            <a:r>
              <a:rPr lang="en-US" dirty="0"/>
              <a:t> </a:t>
            </a:r>
            <a:r>
              <a:rPr lang="en-US" dirty="0" smtClean="0"/>
              <a:t>= new (</a:t>
            </a:r>
            <a:r>
              <a:rPr lang="en-US" dirty="0" err="1"/>
              <a:t>int</a:t>
            </a:r>
            <a:r>
              <a:rPr lang="en-US" dirty="0"/>
              <a:t> sz1, </a:t>
            </a:r>
            <a:r>
              <a:rPr lang="en-US" dirty="0" err="1"/>
              <a:t>int</a:t>
            </a:r>
            <a:r>
              <a:rPr lang="en-US" dirty="0"/>
              <a:t> sz2, ... </a:t>
            </a:r>
            <a:r>
              <a:rPr lang="en-US" dirty="0" smtClean="0"/>
              <a:t>) </a:t>
            </a:r>
          </a:p>
          <a:p>
            <a:r>
              <a:rPr lang="en-US" dirty="0" smtClean="0"/>
              <a:t>                                </a:t>
            </a:r>
            <a:r>
              <a:rPr lang="en-US" dirty="0" err="1" smtClean="0"/>
              <a:t>MessageType</a:t>
            </a:r>
            <a:r>
              <a:rPr lang="en-US" dirty="0" smtClean="0"/>
              <a:t>(</a:t>
            </a:r>
            <a:r>
              <a:rPr lang="en-US" dirty="0"/>
              <a:t>constructor arguments</a:t>
            </a:r>
            <a:r>
              <a:rPr lang="en-US" dirty="0" smtClean="0"/>
              <a:t>);</a:t>
            </a:r>
          </a:p>
          <a:p>
            <a:endParaRPr lang="en-US" dirty="0"/>
          </a:p>
          <a:p>
            <a:r>
              <a:rPr lang="en-US" dirty="0" err="1"/>
              <a:t>MyVarsizeMsg</a:t>
            </a:r>
            <a:r>
              <a:rPr lang="en-US" dirty="0"/>
              <a:t> *</a:t>
            </a:r>
            <a:r>
              <a:rPr lang="en-US" dirty="0" err="1"/>
              <a:t>msg</a:t>
            </a:r>
            <a:r>
              <a:rPr lang="en-US" dirty="0"/>
              <a:t> = new </a:t>
            </a:r>
            <a:r>
              <a:rPr lang="en-US" dirty="0" smtClean="0"/>
              <a:t>(10</a:t>
            </a:r>
            <a:r>
              <a:rPr lang="en-US" dirty="0"/>
              <a:t>,  </a:t>
            </a:r>
            <a:r>
              <a:rPr lang="en-US" dirty="0" smtClean="0"/>
              <a:t>7</a:t>
            </a:r>
            <a:r>
              <a:rPr lang="en-US" dirty="0"/>
              <a:t>)</a:t>
            </a:r>
            <a:r>
              <a:rPr lang="en-US" dirty="0" smtClean="0"/>
              <a:t>        </a:t>
            </a:r>
            <a:endParaRPr lang="en-US" dirty="0"/>
          </a:p>
          <a:p>
            <a:r>
              <a:rPr lang="en-US" dirty="0"/>
              <a:t>                                      </a:t>
            </a:r>
            <a:r>
              <a:rPr lang="en-US" dirty="0" err="1"/>
              <a:t>MyVarsizeMsg</a:t>
            </a:r>
            <a:r>
              <a:rPr lang="en-US" dirty="0" smtClean="0"/>
              <a:t>(&lt;constructor </a:t>
            </a:r>
            <a:r>
              <a:rPr lang="en-US" dirty="0" err="1" smtClean="0"/>
              <a:t>args</a:t>
            </a:r>
            <a:r>
              <a:rPr lang="en-US" dirty="0" smtClean="0"/>
              <a:t>&gt;)</a:t>
            </a:r>
            <a:r>
              <a:rPr lang="en-US" dirty="0"/>
              <a:t>;</a:t>
            </a:r>
            <a:endParaRPr lang="nb-NO" dirty="0"/>
          </a:p>
          <a:p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3810001"/>
            <a:ext cx="84582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1000" y="2971801"/>
            <a:ext cx="84582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5029201"/>
            <a:ext cx="7848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This </a:t>
            </a:r>
            <a:r>
              <a:rPr lang="en-US" sz="2400" dirty="0" smtClean="0"/>
              <a:t>defines</a:t>
            </a:r>
            <a:r>
              <a:rPr lang="fr-FR" sz="2400" dirty="0" smtClean="0"/>
              <a:t> arr1 to </a:t>
            </a:r>
            <a:r>
              <a:rPr lang="fr-FR" sz="2400" dirty="0" err="1" smtClean="0"/>
              <a:t>be</a:t>
            </a:r>
            <a:r>
              <a:rPr lang="fr-FR" sz="2400" dirty="0" smtClean="0"/>
              <a:t> an </a:t>
            </a:r>
            <a:r>
              <a:rPr lang="fr-FR" sz="2400" dirty="0" err="1" smtClean="0"/>
              <a:t>integer</a:t>
            </a:r>
            <a:r>
              <a:rPr lang="fr-FR" sz="2400" dirty="0" smtClean="0"/>
              <a:t> </a:t>
            </a:r>
            <a:r>
              <a:rPr lang="fr-FR" sz="2400" dirty="0" err="1" smtClean="0"/>
              <a:t>array</a:t>
            </a:r>
            <a:r>
              <a:rPr lang="fr-FR" sz="2400" dirty="0" smtClean="0"/>
              <a:t> of </a:t>
            </a:r>
            <a:r>
              <a:rPr lang="fr-FR" sz="2400" dirty="0" err="1" smtClean="0"/>
              <a:t>length</a:t>
            </a:r>
            <a:r>
              <a:rPr lang="fr-FR" sz="2400" dirty="0" smtClean="0"/>
              <a:t> 10, and arr2 to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MyStruct</a:t>
            </a:r>
            <a:r>
              <a:rPr lang="fr-FR" sz="2400" dirty="0" smtClean="0"/>
              <a:t> </a:t>
            </a:r>
            <a:r>
              <a:rPr lang="fr-FR" sz="2400" dirty="0" err="1" smtClean="0"/>
              <a:t>array</a:t>
            </a:r>
            <a:r>
              <a:rPr lang="fr-FR" sz="2400" dirty="0" smtClean="0"/>
              <a:t> of </a:t>
            </a:r>
            <a:r>
              <a:rPr lang="fr-FR" sz="2400" dirty="0" err="1" smtClean="0"/>
              <a:t>length</a:t>
            </a:r>
            <a:r>
              <a:rPr lang="fr-FR" sz="2400" dirty="0" smtClean="0"/>
              <a:t> 7</a:t>
            </a:r>
          </a:p>
          <a:p>
            <a:r>
              <a:rPr lang="fr-FR" sz="2400" dirty="0" err="1" smtClean="0"/>
              <a:t>Charm</a:t>
            </a:r>
            <a:r>
              <a:rPr lang="fr-FR" sz="2400" dirty="0" smtClean="0"/>
              <a:t> forces </a:t>
            </a:r>
            <a:r>
              <a:rPr lang="fr-FR" sz="2400" dirty="0" err="1" smtClean="0"/>
              <a:t>them</a:t>
            </a:r>
            <a:r>
              <a:rPr lang="fr-FR" sz="2400" dirty="0" smtClean="0"/>
              <a:t> to </a:t>
            </a:r>
            <a:r>
              <a:rPr lang="fr-FR" sz="2400" dirty="0" err="1" smtClean="0"/>
              <a:t>be</a:t>
            </a:r>
            <a:r>
              <a:rPr lang="fr-FR" sz="2400" dirty="0" smtClean="0"/>
              <a:t> in a </a:t>
            </a:r>
            <a:r>
              <a:rPr lang="fr-FR" sz="2400" dirty="0" err="1" smtClean="0"/>
              <a:t>contiguous</a:t>
            </a:r>
            <a:r>
              <a:rPr lang="fr-FR" sz="2400" dirty="0" smtClean="0"/>
              <a:t> </a:t>
            </a:r>
            <a:r>
              <a:rPr lang="fr-FR" sz="2400" dirty="0" err="1" smtClean="0"/>
              <a:t>memory</a:t>
            </a:r>
            <a:r>
              <a:rPr lang="fr-FR" sz="2400" dirty="0" smtClean="0"/>
              <a:t> segment</a:t>
            </a:r>
          </a:p>
        </p:txBody>
      </p:sp>
      <p:pic>
        <p:nvPicPr>
          <p:cNvPr id="8" name="Sound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47005"/>
      </p:ext>
    </p:extLst>
  </p:cSld>
  <p:clrMapOvr>
    <a:masterClrMapping/>
  </p:clrMapOvr>
  <p:transition xmlns:p14="http://schemas.microsoft.com/office/powerpoint/2010/main" advTm="94845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Variable-Size </a:t>
            </a:r>
            <a:r>
              <a:rPr lang="en-US" b="1" dirty="0" smtClean="0"/>
              <a:t>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7924800" cy="838199"/>
          </a:xfrm>
        </p:spPr>
        <p:txBody>
          <a:bodyPr>
            <a:noAutofit/>
          </a:bodyPr>
          <a:lstStyle/>
          <a:p>
            <a:r>
              <a:rPr lang="en-US" sz="2400" dirty="0" smtClean="0"/>
              <a:t>Alternatively, one can use an array of integers to specify size of variable arrays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57D8F-4D19-014B-BD8C-219A057DDDB0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057400"/>
            <a:ext cx="75438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int</a:t>
            </a:r>
            <a:r>
              <a:rPr lang="en-US" dirty="0" smtClean="0"/>
              <a:t> sizes[2]; </a:t>
            </a:r>
          </a:p>
          <a:p>
            <a:r>
              <a:rPr lang="en-US" dirty="0" smtClean="0"/>
              <a:t>sizes[0] = 10; sizes[1] = 7</a:t>
            </a:r>
          </a:p>
          <a:p>
            <a:r>
              <a:rPr lang="en-US" dirty="0" err="1" smtClean="0"/>
              <a:t>MyVarsizeMsg</a:t>
            </a:r>
            <a:r>
              <a:rPr lang="en-US" dirty="0" smtClean="0"/>
              <a:t> </a:t>
            </a:r>
            <a:r>
              <a:rPr lang="en-US" dirty="0"/>
              <a:t>*</a:t>
            </a:r>
            <a:r>
              <a:rPr lang="en-US" dirty="0" err="1"/>
              <a:t>msg</a:t>
            </a:r>
            <a:r>
              <a:rPr lang="en-US" dirty="0"/>
              <a:t> = new (</a:t>
            </a:r>
            <a:r>
              <a:rPr lang="en-US" dirty="0" smtClean="0"/>
              <a:t>sizes)        </a:t>
            </a:r>
            <a:endParaRPr lang="en-US" dirty="0"/>
          </a:p>
          <a:p>
            <a:r>
              <a:rPr lang="en-US" dirty="0"/>
              <a:t>                                      </a:t>
            </a:r>
            <a:r>
              <a:rPr lang="en-US" dirty="0" err="1"/>
              <a:t>MyVarsizeMsg</a:t>
            </a:r>
            <a:r>
              <a:rPr lang="en-US" dirty="0" smtClean="0"/>
              <a:t>(&lt;constructor </a:t>
            </a:r>
            <a:r>
              <a:rPr lang="en-US" dirty="0" err="1"/>
              <a:t>args</a:t>
            </a:r>
            <a:r>
              <a:rPr lang="en-US" dirty="0"/>
              <a:t>&gt;);</a:t>
            </a:r>
            <a:endParaRPr lang="nb-NO" dirty="0"/>
          </a:p>
          <a:p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3810001"/>
            <a:ext cx="84582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1000" y="2971801"/>
            <a:ext cx="84582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4191001"/>
            <a:ext cx="7848600" cy="1904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Messages passed to Charm </a:t>
            </a:r>
            <a:r>
              <a:rPr lang="en-US" sz="2400" i="1" dirty="0" smtClean="0">
                <a:solidFill>
                  <a:srgbClr val="FF0000"/>
                </a:solidFill>
              </a:rPr>
              <a:t>belong to Charm </a:t>
            </a:r>
            <a:r>
              <a:rPr lang="en-US" sz="2400" dirty="0" smtClean="0"/>
              <a:t>– deleted or reused by Charm after sending</a:t>
            </a:r>
          </a:p>
          <a:p>
            <a:r>
              <a:rPr lang="en-US" sz="2400" dirty="0" smtClean="0"/>
              <a:t>Message delivered by Charm belongs to user – can be reused or deleted</a:t>
            </a:r>
          </a:p>
        </p:txBody>
      </p:sp>
    </p:spTree>
    <p:extLst>
      <p:ext uri="{BB962C8B-B14F-4D97-AF65-F5344CB8AC3E}">
        <p14:creationId xmlns:p14="http://schemas.microsoft.com/office/powerpoint/2010/main" val="34661665"/>
      </p:ext>
    </p:extLst>
  </p:cSld>
  <p:clrMapOvr>
    <a:masterClrMapping/>
  </p:clrMapOvr>
  <p:transition xmlns:p14="http://schemas.microsoft.com/office/powerpoint/2010/main" advTm="139153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Changing Message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181599"/>
          </a:xfrm>
        </p:spPr>
        <p:txBody>
          <a:bodyPr>
            <a:no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set the </a:t>
            </a:r>
            <a:r>
              <a:rPr lang="en-US" sz="2400" dirty="0" err="1" smtClean="0"/>
              <a:t>queueing</a:t>
            </a:r>
            <a:r>
              <a:rPr lang="en-US" sz="2400" dirty="0" smtClean="0"/>
              <a:t> </a:t>
            </a:r>
            <a:r>
              <a:rPr lang="en-US" sz="2400" dirty="0"/>
              <a:t>strategy</a:t>
            </a:r>
          </a:p>
          <a:p>
            <a:pPr lvl="1"/>
            <a:r>
              <a:rPr lang="en-US" sz="2000" i="1" dirty="0"/>
              <a:t>void </a:t>
            </a:r>
            <a:r>
              <a:rPr lang="en-US" sz="2000" i="1" dirty="0" err="1"/>
              <a:t>CkSetQueueing</a:t>
            </a:r>
            <a:r>
              <a:rPr lang="en-US" sz="2000" i="1" dirty="0"/>
              <a:t>(</a:t>
            </a:r>
            <a:r>
              <a:rPr lang="en-US" sz="2000" i="1" dirty="0" err="1"/>
              <a:t>MsgType</a:t>
            </a:r>
            <a:r>
              <a:rPr lang="en-US" sz="2000" i="1" dirty="0"/>
              <a:t> message, </a:t>
            </a:r>
            <a:r>
              <a:rPr lang="en-US" sz="2000" i="1" dirty="0" err="1"/>
              <a:t>int</a:t>
            </a:r>
            <a:r>
              <a:rPr lang="en-US" sz="2000" i="1" dirty="0"/>
              <a:t> </a:t>
            </a:r>
            <a:r>
              <a:rPr lang="en-US" sz="2000" i="1" dirty="0" err="1"/>
              <a:t>queueingtype</a:t>
            </a:r>
            <a:r>
              <a:rPr lang="en-US" sz="2000" i="1" dirty="0"/>
              <a:t>) </a:t>
            </a:r>
            <a:endParaRPr lang="en-US" sz="2400" dirty="0" smtClean="0"/>
          </a:p>
          <a:p>
            <a:r>
              <a:rPr lang="en-US" sz="2400" dirty="0" smtClean="0"/>
              <a:t>Following </a:t>
            </a:r>
            <a:r>
              <a:rPr lang="en-US" sz="2400" dirty="0" err="1" smtClean="0"/>
              <a:t>queueing</a:t>
            </a:r>
            <a:r>
              <a:rPr lang="en-US" sz="2400" dirty="0" smtClean="0"/>
              <a:t> types can be set</a:t>
            </a:r>
          </a:p>
          <a:p>
            <a:pPr lvl="1"/>
            <a:r>
              <a:rPr lang="en-US" sz="2000" dirty="0"/>
              <a:t>CK_QUEUEING_FIFO : FIFO </a:t>
            </a:r>
            <a:r>
              <a:rPr lang="en-US" sz="2000" dirty="0" smtClean="0"/>
              <a:t>ordering (default)</a:t>
            </a:r>
            <a:endParaRPr lang="en-US" sz="2000" dirty="0"/>
          </a:p>
          <a:p>
            <a:pPr lvl="1"/>
            <a:r>
              <a:rPr lang="en-US" sz="2000" dirty="0"/>
              <a:t>CK_QUEUEING_LIFO : LIFO ordering</a:t>
            </a:r>
          </a:p>
          <a:p>
            <a:pPr lvl="1"/>
            <a:r>
              <a:rPr lang="en-US" sz="2000" dirty="0"/>
              <a:t>CK_QUEUEING_IFIFO : FIFO ordering with </a:t>
            </a:r>
            <a:r>
              <a:rPr lang="en-US" sz="2000" i="1" dirty="0"/>
              <a:t>integer </a:t>
            </a:r>
            <a:r>
              <a:rPr lang="en-US" sz="2000" dirty="0"/>
              <a:t>priority</a:t>
            </a:r>
          </a:p>
          <a:p>
            <a:pPr lvl="1"/>
            <a:r>
              <a:rPr lang="en-US" sz="2000" dirty="0"/>
              <a:t>CK_QUEUEING_ILIFO : LIFO ordering with </a:t>
            </a:r>
            <a:r>
              <a:rPr lang="en-US" sz="2000" i="1" dirty="0"/>
              <a:t>integer </a:t>
            </a:r>
            <a:r>
              <a:rPr lang="en-US" sz="2000" dirty="0"/>
              <a:t>priority</a:t>
            </a:r>
          </a:p>
          <a:p>
            <a:pPr lvl="1"/>
            <a:r>
              <a:rPr lang="en-US" sz="2000" dirty="0"/>
              <a:t>CK_QUEUEING_BFIFO : FIFO ordering with </a:t>
            </a:r>
            <a:r>
              <a:rPr lang="en-US" sz="2000" i="1" dirty="0" err="1"/>
              <a:t>bitvector</a:t>
            </a:r>
            <a:r>
              <a:rPr lang="en-US" sz="2000" i="1" dirty="0"/>
              <a:t> </a:t>
            </a:r>
            <a:r>
              <a:rPr lang="en-US" sz="2000" dirty="0"/>
              <a:t>priority</a:t>
            </a:r>
          </a:p>
          <a:p>
            <a:pPr lvl="1"/>
            <a:r>
              <a:rPr lang="en-US" sz="2000" dirty="0"/>
              <a:t>CK_QUEUEING_BLIFO : LIFO ordering with </a:t>
            </a:r>
            <a:r>
              <a:rPr lang="en-US" sz="2000" i="1" dirty="0" err="1"/>
              <a:t>bitvector</a:t>
            </a:r>
            <a:r>
              <a:rPr lang="en-US" sz="2000" i="1" dirty="0"/>
              <a:t> </a:t>
            </a:r>
            <a:r>
              <a:rPr lang="en-US" sz="2000" dirty="0"/>
              <a:t>priority</a:t>
            </a:r>
          </a:p>
          <a:p>
            <a:pPr lvl="1"/>
            <a:r>
              <a:rPr lang="en-US" sz="2000" dirty="0"/>
              <a:t>CK_QUEUEING_LFIFO : FIFO ordering with </a:t>
            </a:r>
            <a:r>
              <a:rPr lang="en-US" sz="2000" i="1" dirty="0"/>
              <a:t>long integer </a:t>
            </a:r>
            <a:r>
              <a:rPr lang="en-US" sz="2000" dirty="0"/>
              <a:t>priority</a:t>
            </a:r>
          </a:p>
          <a:p>
            <a:pPr lvl="1"/>
            <a:r>
              <a:rPr lang="en-US" sz="2000" dirty="0"/>
              <a:t>CK_QUEUEING_LLIFO : FIFO ordering with </a:t>
            </a:r>
            <a:r>
              <a:rPr lang="en-US" sz="2000" i="1" dirty="0"/>
              <a:t>long integer </a:t>
            </a:r>
            <a:r>
              <a:rPr lang="en-US" sz="2000" dirty="0"/>
              <a:t>priority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57D8F-4D19-014B-BD8C-219A057DDDB0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3810001"/>
            <a:ext cx="84582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1000" y="2971801"/>
            <a:ext cx="84582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94716728"/>
      </p:ext>
    </p:extLst>
  </p:cSld>
  <p:clrMapOvr>
    <a:masterClrMapping/>
  </p:clrMapOvr>
  <p:transition xmlns:p14="http://schemas.microsoft.com/office/powerpoint/2010/main" advTm="230027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Changing Message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24800" cy="5181599"/>
          </a:xfrm>
        </p:spPr>
        <p:txBody>
          <a:bodyPr>
            <a:noAutofit/>
          </a:bodyPr>
          <a:lstStyle/>
          <a:p>
            <a:r>
              <a:rPr lang="en-US" sz="2400" dirty="0" smtClean="0"/>
              <a:t>If using integer/long integer/bit vector priorities, one needs to reserve memory in messages to store priority</a:t>
            </a:r>
          </a:p>
          <a:p>
            <a:pPr lvl="1"/>
            <a:r>
              <a:rPr lang="en-US" sz="2000" dirty="0" smtClean="0"/>
              <a:t>Last size argument (in bits) in brackets to </a:t>
            </a:r>
            <a:r>
              <a:rPr lang="en-US" sz="2000" i="1" dirty="0" smtClean="0"/>
              <a:t>new</a:t>
            </a:r>
          </a:p>
          <a:p>
            <a:pPr lvl="1"/>
            <a:endParaRPr lang="en-US" sz="2000" i="1" dirty="0"/>
          </a:p>
          <a:p>
            <a:pPr lvl="1"/>
            <a:endParaRPr lang="en-US" sz="2000" i="1" dirty="0" smtClean="0"/>
          </a:p>
          <a:p>
            <a:pPr lvl="1"/>
            <a:endParaRPr lang="en-US" sz="2000" i="1" dirty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 smtClean="0"/>
          </a:p>
          <a:p>
            <a:r>
              <a:rPr lang="en-US" sz="2400" dirty="0" smtClean="0"/>
              <a:t>LIFO/FIFO used to break ties if multiple messages have same priority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57D8F-4D19-014B-BD8C-219A057DDDB0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3810001"/>
            <a:ext cx="84582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1000" y="2971801"/>
            <a:ext cx="84582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62000" y="2743200"/>
            <a:ext cx="7772400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MyVarsizeMsg</a:t>
            </a:r>
            <a:r>
              <a:rPr lang="en-US" dirty="0" smtClean="0"/>
              <a:t> </a:t>
            </a:r>
            <a:r>
              <a:rPr lang="en-US" dirty="0"/>
              <a:t>*</a:t>
            </a:r>
            <a:r>
              <a:rPr lang="en-US" dirty="0" err="1"/>
              <a:t>msg</a:t>
            </a:r>
            <a:r>
              <a:rPr lang="en-US" dirty="0"/>
              <a:t> = new (</a:t>
            </a:r>
            <a:r>
              <a:rPr lang="en-US" dirty="0" smtClean="0"/>
              <a:t>10,7,</a:t>
            </a:r>
            <a:r>
              <a:rPr lang="en-US" dirty="0"/>
              <a:t> 8*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 smtClean="0"/>
              <a:t>)</a:t>
            </a:r>
            <a:r>
              <a:rPr lang="en-US" dirty="0"/>
              <a:t>)</a:t>
            </a:r>
            <a:r>
              <a:rPr lang="en-US" dirty="0" smtClean="0"/>
              <a:t>         </a:t>
            </a:r>
            <a:endParaRPr lang="en-US" dirty="0"/>
          </a:p>
          <a:p>
            <a:r>
              <a:rPr lang="en-US" dirty="0"/>
              <a:t>                                      </a:t>
            </a:r>
            <a:r>
              <a:rPr lang="en-US" dirty="0" err="1"/>
              <a:t>MyVarsizeMsg</a:t>
            </a:r>
            <a:r>
              <a:rPr lang="en-US" dirty="0"/>
              <a:t>(&lt;constructor </a:t>
            </a:r>
            <a:r>
              <a:rPr lang="en-US" dirty="0" err="1"/>
              <a:t>args</a:t>
            </a:r>
            <a:r>
              <a:rPr lang="en-US" dirty="0"/>
              <a:t>&gt;)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*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*)</a:t>
            </a:r>
            <a:r>
              <a:rPr lang="en-US" dirty="0" err="1"/>
              <a:t>CkPriorityPtr</a:t>
            </a:r>
            <a:r>
              <a:rPr lang="en-US" dirty="0"/>
              <a:t>(</a:t>
            </a:r>
            <a:r>
              <a:rPr lang="en-US" dirty="0" err="1"/>
              <a:t>msg</a:t>
            </a:r>
            <a:r>
              <a:rPr lang="en-US" dirty="0"/>
              <a:t>) = </a:t>
            </a:r>
            <a:r>
              <a:rPr lang="en-US" dirty="0" err="1"/>
              <a:t>prio</a:t>
            </a:r>
            <a:r>
              <a:rPr lang="en-US" dirty="0" smtClean="0"/>
              <a:t>; //set priority</a:t>
            </a:r>
          </a:p>
          <a:p>
            <a:endParaRPr lang="en-US" dirty="0" smtClean="0"/>
          </a:p>
          <a:p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* </a:t>
            </a:r>
            <a:r>
              <a:rPr lang="en-US" dirty="0" err="1" smtClean="0"/>
              <a:t>prioMsg</a:t>
            </a:r>
            <a:r>
              <a:rPr lang="en-US" dirty="0" smtClean="0"/>
              <a:t> = </a:t>
            </a:r>
            <a:r>
              <a:rPr lang="en-US" dirty="0" err="1"/>
              <a:t>CkPriorityPtr</a:t>
            </a:r>
            <a:r>
              <a:rPr lang="en-US" dirty="0" smtClean="0"/>
              <a:t>(</a:t>
            </a:r>
            <a:r>
              <a:rPr lang="en-US" dirty="0" err="1" smtClean="0"/>
              <a:t>msg</a:t>
            </a:r>
            <a:r>
              <a:rPr lang="en-US" i="1" dirty="0"/>
              <a:t>) </a:t>
            </a:r>
            <a:r>
              <a:rPr lang="en-US" i="1" dirty="0" smtClean="0"/>
              <a:t> </a:t>
            </a:r>
            <a:r>
              <a:rPr lang="en-US" dirty="0" smtClean="0"/>
              <a:t>//get priority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0158397"/>
      </p:ext>
    </p:extLst>
  </p:cSld>
  <p:clrMapOvr>
    <a:masterClrMapping/>
  </p:clrMapOvr>
  <p:transition xmlns:p14="http://schemas.microsoft.com/office/powerpoint/2010/main" advTm="171996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Queue Type: Parameter Marshaling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24800" cy="5181599"/>
          </a:xfrm>
        </p:spPr>
        <p:txBody>
          <a:bodyPr>
            <a:noAutofit/>
          </a:bodyPr>
          <a:lstStyle/>
          <a:p>
            <a:r>
              <a:rPr lang="en-US" sz="2400" i="1" dirty="0" err="1"/>
              <a:t>queueingtype</a:t>
            </a:r>
            <a:r>
              <a:rPr lang="en-US" sz="2400" i="1" dirty="0"/>
              <a:t> </a:t>
            </a:r>
            <a:r>
              <a:rPr lang="en-US" sz="2400" dirty="0"/>
              <a:t>can be set for </a:t>
            </a:r>
            <a:r>
              <a:rPr lang="en-US" sz="2400" i="1" dirty="0" err="1"/>
              <a:t>CkEntryOptions</a:t>
            </a:r>
            <a:r>
              <a:rPr lang="en-US" sz="2400" i="1" dirty="0"/>
              <a:t> </a:t>
            </a:r>
            <a:r>
              <a:rPr lang="en-US" sz="2400" dirty="0"/>
              <a:t>, which is passed to an entry method invocation as the optional last </a:t>
            </a:r>
            <a:r>
              <a:rPr lang="en-US" sz="2400" dirty="0" smtClean="0"/>
              <a:t>parameter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/>
              <a:t>opts.setPriority</a:t>
            </a:r>
            <a:r>
              <a:rPr lang="en-US" sz="2400" dirty="0"/>
              <a:t>(</a:t>
            </a:r>
            <a:r>
              <a:rPr lang="en-US" sz="2400" dirty="0" err="1"/>
              <a:t>prio_t</a:t>
            </a:r>
            <a:r>
              <a:rPr lang="en-US" sz="2400" dirty="0"/>
              <a:t> </a:t>
            </a:r>
            <a:r>
              <a:rPr lang="en-US" sz="2400" dirty="0" err="1"/>
              <a:t>integerPrio</a:t>
            </a:r>
            <a:r>
              <a:rPr lang="en-US" sz="2400" dirty="0"/>
              <a:t>)</a:t>
            </a:r>
            <a:r>
              <a:rPr lang="en-US" sz="2400" dirty="0" smtClean="0"/>
              <a:t>; //set integer priorities</a:t>
            </a:r>
            <a:endParaRPr lang="en-US" sz="2400" dirty="0"/>
          </a:p>
          <a:p>
            <a:r>
              <a:rPr lang="en-US" sz="2400" dirty="0" err="1"/>
              <a:t>o</a:t>
            </a:r>
            <a:r>
              <a:rPr lang="en-US" sz="2400" dirty="0" err="1" smtClean="0"/>
              <a:t>pts.setPriority</a:t>
            </a:r>
            <a:r>
              <a:rPr lang="en-US" sz="2400" dirty="0"/>
              <a:t>(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 smtClean="0"/>
              <a:t>prioBits,</a:t>
            </a:r>
            <a:r>
              <a:rPr lang="en-US" sz="2400" dirty="0" err="1"/>
              <a:t>const</a:t>
            </a:r>
            <a:r>
              <a:rPr lang="en-US" sz="2400" dirty="0"/>
              <a:t> </a:t>
            </a:r>
            <a:r>
              <a:rPr lang="en-US" sz="2400" dirty="0" err="1"/>
              <a:t>prio_t</a:t>
            </a:r>
            <a:r>
              <a:rPr lang="en-US" sz="2400" dirty="0"/>
              <a:t> *</a:t>
            </a:r>
            <a:r>
              <a:rPr lang="en-US" sz="2400" dirty="0" err="1" smtClean="0"/>
              <a:t>prioPtr</a:t>
            </a:r>
            <a:r>
              <a:rPr lang="en-US" sz="2400" dirty="0" smtClean="0"/>
              <a:t>) //set bit vector priority using </a:t>
            </a:r>
            <a:r>
              <a:rPr lang="en-US" sz="2400" dirty="0" err="1" smtClean="0"/>
              <a:t>prioPtr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57D8F-4D19-014B-BD8C-219A057DDDB0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3810001"/>
            <a:ext cx="84582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1000" y="2971801"/>
            <a:ext cx="84582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62000" y="2438400"/>
            <a:ext cx="77724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dirty="0" err="1" smtClean="0"/>
              <a:t>CkEntryOptions</a:t>
            </a:r>
            <a:r>
              <a:rPr lang="en-US" dirty="0" smtClean="0"/>
              <a:t> </a:t>
            </a:r>
            <a:r>
              <a:rPr lang="en-US" dirty="0"/>
              <a:t>opts1, opts2;</a:t>
            </a:r>
          </a:p>
          <a:p>
            <a:r>
              <a:rPr lang="en-US" dirty="0"/>
              <a:t> </a:t>
            </a:r>
            <a:r>
              <a:rPr lang="en-US" dirty="0" smtClean="0"/>
              <a:t>opts1</a:t>
            </a:r>
            <a:r>
              <a:rPr lang="en-US" dirty="0"/>
              <a:t>.setQueueing(CK_QUEUEING_FIFO);</a:t>
            </a:r>
          </a:p>
          <a:p>
            <a:r>
              <a:rPr lang="en-US" dirty="0"/>
              <a:t> </a:t>
            </a:r>
            <a:r>
              <a:rPr lang="en-US" dirty="0" smtClean="0"/>
              <a:t>opts2</a:t>
            </a:r>
            <a:r>
              <a:rPr lang="en-US" dirty="0"/>
              <a:t>.setQueueing(CK_QUEUEING_LIFO);</a:t>
            </a:r>
          </a:p>
          <a:p>
            <a:r>
              <a:rPr lang="en-US" dirty="0"/>
              <a:t> </a:t>
            </a:r>
            <a:r>
              <a:rPr lang="en-US" dirty="0" err="1" smtClean="0"/>
              <a:t>chare.entry_name</a:t>
            </a:r>
            <a:r>
              <a:rPr lang="en-US" dirty="0"/>
              <a:t>(arg1, arg2, opts1);</a:t>
            </a:r>
          </a:p>
          <a:p>
            <a:r>
              <a:rPr lang="en-US" dirty="0"/>
              <a:t> </a:t>
            </a:r>
            <a:r>
              <a:rPr lang="en-US" dirty="0" err="1" smtClean="0"/>
              <a:t>chare.entry_name</a:t>
            </a:r>
            <a:r>
              <a:rPr lang="en-US" dirty="0"/>
              <a:t>(arg1, arg2, opts2)</a:t>
            </a:r>
            <a:r>
              <a:rPr lang="en-US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55264"/>
      </p:ext>
    </p:extLst>
  </p:cSld>
  <p:clrMapOvr>
    <a:masterClrMapping/>
  </p:clrMapOvr>
  <p:transition xmlns:p14="http://schemas.microsoft.com/office/powerpoint/2010/main" advTm="1769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Customizing Message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24800" cy="5181599"/>
          </a:xfrm>
        </p:spPr>
        <p:txBody>
          <a:bodyPr>
            <a:noAutofit/>
          </a:bodyPr>
          <a:lstStyle/>
          <a:p>
            <a:r>
              <a:rPr lang="en-US" sz="2400" dirty="0" smtClean="0"/>
              <a:t>By default, Charm generates following three methods for each Message class</a:t>
            </a:r>
          </a:p>
          <a:p>
            <a:pPr lvl="1"/>
            <a:r>
              <a:rPr lang="en-US" sz="2000" dirty="0"/>
              <a:t>static void* </a:t>
            </a:r>
            <a:r>
              <a:rPr lang="en-US" sz="2000" dirty="0" err="1"/>
              <a:t>alloc</a:t>
            </a:r>
            <a:r>
              <a:rPr lang="en-US" sz="2000" dirty="0"/>
              <a:t>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msgnum</a:t>
            </a:r>
            <a:r>
              <a:rPr lang="en-US" sz="2000" dirty="0"/>
              <a:t>, </a:t>
            </a:r>
            <a:r>
              <a:rPr lang="en-US" sz="2000" dirty="0" err="1"/>
              <a:t>size_t</a:t>
            </a:r>
            <a:r>
              <a:rPr lang="en-US" sz="2000" dirty="0"/>
              <a:t> size, </a:t>
            </a:r>
            <a:r>
              <a:rPr lang="en-US" sz="2000" dirty="0" err="1"/>
              <a:t>int</a:t>
            </a:r>
            <a:r>
              <a:rPr lang="en-US" sz="2000" dirty="0"/>
              <a:t>* array,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priobits</a:t>
            </a:r>
            <a:r>
              <a:rPr lang="en-US" sz="2000" dirty="0"/>
              <a:t>)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smtClean="0"/>
              <a:t>static </a:t>
            </a:r>
            <a:r>
              <a:rPr lang="en-US" sz="2000" dirty="0"/>
              <a:t>void* pack(</a:t>
            </a:r>
            <a:r>
              <a:rPr lang="en-US" sz="2000" dirty="0" err="1"/>
              <a:t>mtype</a:t>
            </a:r>
            <a:r>
              <a:rPr lang="en-US" sz="2000" dirty="0"/>
              <a:t>*)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smtClean="0"/>
              <a:t>static </a:t>
            </a:r>
            <a:r>
              <a:rPr lang="en-US" sz="2000" dirty="0" err="1"/>
              <a:t>mtype</a:t>
            </a:r>
            <a:r>
              <a:rPr lang="en-US" sz="2000" dirty="0"/>
              <a:t>* unpack(void*)</a:t>
            </a:r>
            <a:r>
              <a:rPr lang="en-US" sz="2000" dirty="0" smtClean="0"/>
              <a:t>;</a:t>
            </a:r>
          </a:p>
          <a:p>
            <a:pPr lvl="1"/>
            <a:endParaRPr lang="en-US" sz="1000" dirty="0" smtClean="0"/>
          </a:p>
          <a:p>
            <a:r>
              <a:rPr lang="en-US" sz="2400" dirty="0" smtClean="0"/>
              <a:t>One may override these with their own implementation</a:t>
            </a:r>
          </a:p>
          <a:p>
            <a:pPr lvl="1"/>
            <a:r>
              <a:rPr lang="en-US" sz="2000" dirty="0" smtClean="0"/>
              <a:t>Useful for non-contiguous allocation</a:t>
            </a:r>
          </a:p>
          <a:p>
            <a:pPr lvl="1"/>
            <a:r>
              <a:rPr lang="en-US" sz="2000" dirty="0" err="1" smtClean="0"/>
              <a:t>alloc</a:t>
            </a:r>
            <a:r>
              <a:rPr lang="en-US" sz="2000" dirty="0" smtClean="0"/>
              <a:t> is invoked when </a:t>
            </a:r>
            <a:r>
              <a:rPr lang="en-US" sz="2000" i="1" dirty="0" smtClean="0"/>
              <a:t>new</a:t>
            </a:r>
            <a:r>
              <a:rPr lang="en-US" sz="2000" dirty="0" smtClean="0"/>
              <a:t> is called</a:t>
            </a:r>
          </a:p>
          <a:p>
            <a:pPr lvl="1"/>
            <a:r>
              <a:rPr lang="en-US" sz="2000" dirty="0" smtClean="0"/>
              <a:t>pack and unpack are for sending/receiving the message, and should be according to </a:t>
            </a:r>
            <a:r>
              <a:rPr lang="en-US" sz="2000" dirty="0" err="1" smtClean="0"/>
              <a:t>alloc</a:t>
            </a:r>
            <a:endParaRPr lang="en-US" sz="2000" dirty="0" smtClean="0"/>
          </a:p>
          <a:p>
            <a:pPr lvl="1"/>
            <a:r>
              <a:rPr lang="en-US" sz="2000" dirty="0"/>
              <a:t>Optimized pack/</a:t>
            </a:r>
            <a:r>
              <a:rPr lang="en-US" sz="2000" dirty="0" smtClean="0"/>
              <a:t>unpack using application knowledge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57D8F-4D19-014B-BD8C-219A057DDDB0}" type="datetime1">
              <a:rPr lang="en-US" smtClean="0"/>
              <a:t>10/16/12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cs598LVK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3810001"/>
            <a:ext cx="84582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1000" y="2971801"/>
            <a:ext cx="84582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28124730"/>
      </p:ext>
    </p:extLst>
  </p:cSld>
  <p:clrMapOvr>
    <a:masterClrMapping/>
  </p:clrMapOvr>
  <p:transition xmlns:p14="http://schemas.microsoft.com/office/powerpoint/2010/main" advTm="3279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lpreso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pplpreso</Template>
  <TotalTime>61305</TotalTime>
  <Words>1240</Words>
  <Application>Microsoft Macintosh PowerPoint</Application>
  <PresentationFormat>On-screen Show (4:3)</PresentationFormat>
  <Paragraphs>280</Paragraphs>
  <Slides>17</Slides>
  <Notes>16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pplpreso</vt:lpstr>
      <vt:lpstr>598LVK Messages, Priorities, Groups and Nodegroups</vt:lpstr>
      <vt:lpstr>Messages - Recap</vt:lpstr>
      <vt:lpstr>Variable-Size Messages</vt:lpstr>
      <vt:lpstr>Variable-Size Messages</vt:lpstr>
      <vt:lpstr>Variable-Size Messages</vt:lpstr>
      <vt:lpstr>Changing Message Order</vt:lpstr>
      <vt:lpstr>Changing Message Order</vt:lpstr>
      <vt:lpstr>Queue Type: Parameter Marshaling</vt:lpstr>
      <vt:lpstr>Customizing Message Handling</vt:lpstr>
      <vt:lpstr>Custom-packed message</vt:lpstr>
      <vt:lpstr>Why Messages?</vt:lpstr>
      <vt:lpstr>Groups</vt:lpstr>
      <vt:lpstr>Groups</vt:lpstr>
      <vt:lpstr>Groups- example use</vt:lpstr>
      <vt:lpstr>Node-Groups</vt:lpstr>
      <vt:lpstr>Customizing Entry Methods</vt:lpstr>
      <vt:lpstr>Customizing Entry Methods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Runtime Optimizations</dc:title>
  <dc:creator>sanjay</dc:creator>
  <cp:lastModifiedBy>Sanjay Kale</cp:lastModifiedBy>
  <cp:revision>600</cp:revision>
  <dcterms:created xsi:type="dcterms:W3CDTF">2002-10-12T14:08:56Z</dcterms:created>
  <dcterms:modified xsi:type="dcterms:W3CDTF">2012-10-16T17:19:21Z</dcterms:modified>
</cp:coreProperties>
</file>