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8" r:id="rId2"/>
    <p:sldId id="279" r:id="rId3"/>
    <p:sldId id="280" r:id="rId4"/>
    <p:sldId id="281" r:id="rId5"/>
    <p:sldId id="283" r:id="rId6"/>
    <p:sldId id="284" r:id="rId7"/>
    <p:sldId id="28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118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54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User can specify</a:t>
            </a:r>
            <a:r>
              <a:rPr lang="en-US" baseline="0" dirty="0"/>
              <a:t> load info instead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35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32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07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PUP</a:t>
            </a:r>
            <a:r>
              <a:rPr lang="en-US" baseline="0" dirty="0"/>
              <a:t>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06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59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99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9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  <p:sldLayoutId id="2147483722" r:id="rId50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Object-based decomposition (i.e. virtualized decomposition) helps</a:t>
            </a:r>
          </a:p>
          <a:p>
            <a:pPr lvl="1"/>
            <a:r>
              <a:rPr lang="en-US" altLang="ko-KR" dirty="0"/>
              <a:t>Allows RTS to remap them to balance load</a:t>
            </a:r>
          </a:p>
          <a:p>
            <a:pPr lvl="1"/>
            <a:r>
              <a:rPr lang="en-US" altLang="ko-KR" dirty="0"/>
              <a:t>But how does the RTS decide where to map objects?</a:t>
            </a:r>
          </a:p>
          <a:p>
            <a:pPr lvl="1"/>
            <a:r>
              <a:rPr lang="en-US" altLang="ko-KR" dirty="0"/>
              <a:t>Just move objects away from overloaded processors to </a:t>
            </a:r>
            <a:r>
              <a:rPr lang="en-US" altLang="ko-KR" dirty="0" err="1"/>
              <a:t>underloaded</a:t>
            </a:r>
            <a:r>
              <a:rPr lang="en-US" altLang="ko-KR" dirty="0"/>
              <a:t> processors</a:t>
            </a:r>
          </a:p>
          <a:p>
            <a:pPr lvl="1"/>
            <a:r>
              <a:rPr lang="en-US" altLang="ko-KR" dirty="0"/>
              <a:t>How is load determined?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4602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Measurement Based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/>
              <a:t>Principle of Persistence</a:t>
            </a:r>
          </a:p>
          <a:p>
            <a:pPr lvl="1"/>
            <a:r>
              <a:rPr lang="en-US" altLang="ko-KR"/>
              <a:t>Object communication patterns and computational loads tend to persist over time</a:t>
            </a:r>
          </a:p>
          <a:p>
            <a:pPr lvl="1"/>
            <a:r>
              <a:rPr lang="en-US" altLang="ko-KR"/>
              <a:t>In spite of dynamic behavior</a:t>
            </a:r>
          </a:p>
          <a:p>
            <a:pPr lvl="2"/>
            <a:r>
              <a:rPr lang="en-US" altLang="ko-KR"/>
              <a:t>Abrupt but infrequent changes</a:t>
            </a:r>
          </a:p>
          <a:p>
            <a:pPr lvl="2"/>
            <a:r>
              <a:rPr lang="en-US" altLang="ko-KR"/>
              <a:t>Slow and small changes</a:t>
            </a:r>
          </a:p>
          <a:p>
            <a:pPr lvl="1"/>
            <a:r>
              <a:rPr lang="en-US" altLang="ko-KR"/>
              <a:t>Recent past is a good predictor of near future</a:t>
            </a:r>
          </a:p>
          <a:p>
            <a:r>
              <a:rPr lang="en-US" altLang="ko-KR"/>
              <a:t>Runtime instrumentation</a:t>
            </a:r>
          </a:p>
          <a:p>
            <a:pPr lvl="1"/>
            <a:r>
              <a:rPr lang="en-US" altLang="ko-KR"/>
              <a:t>Measures communication volume and computation time</a:t>
            </a:r>
          </a:p>
          <a:p>
            <a:r>
              <a:rPr lang="en-US" altLang="ko-KR"/>
              <a:t>Measurement-based load balancers</a:t>
            </a:r>
          </a:p>
          <a:p>
            <a:pPr lvl="1"/>
            <a:r>
              <a:rPr lang="en-US" altLang="ko-KR"/>
              <a:t>Measure load information for chares</a:t>
            </a:r>
          </a:p>
          <a:p>
            <a:pPr lvl="1"/>
            <a:r>
              <a:rPr lang="en-US" altLang="ko-KR"/>
              <a:t>Periodically use the instrumented database to make new decisions and migrate objects</a:t>
            </a:r>
          </a:p>
          <a:p>
            <a:pPr lvl="1"/>
            <a:r>
              <a:rPr lang="en-US" altLang="ko-KR"/>
              <a:t>Many alternative strategies can use the database</a:t>
            </a:r>
            <a:endParaRPr lang="en-US" altLang="ko-KR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892CC4D-27EE-450D-BA81-B944C6CBE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33BF7A8-047E-FF8F-4FE8-ECFA8125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444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Using the Load Balancer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Link a LB module </a:t>
            </a:r>
          </a:p>
          <a:p>
            <a:pPr lvl="1"/>
            <a:r>
              <a:rPr lang="en-US" altLang="ko-KR" dirty="0">
                <a:latin typeface="Consolas" panose="020B0609020204030204" pitchFamily="49" charset="0"/>
              </a:rPr>
              <a:t>-module &lt;strategy&gt;</a:t>
            </a:r>
          </a:p>
          <a:p>
            <a:pPr lvl="1"/>
            <a:r>
              <a:rPr lang="en-US" altLang="ko-KR" dirty="0" err="1"/>
              <a:t>RefineLB</a:t>
            </a:r>
            <a:r>
              <a:rPr lang="en-US" altLang="ko-KR" dirty="0"/>
              <a:t>, </a:t>
            </a:r>
            <a:r>
              <a:rPr lang="en-US" altLang="ko-KR" dirty="0" err="1"/>
              <a:t>NeighborLB</a:t>
            </a:r>
            <a:r>
              <a:rPr lang="en-US" altLang="ko-KR" dirty="0"/>
              <a:t>, </a:t>
            </a:r>
            <a:r>
              <a:rPr lang="en-US" altLang="ko-KR" dirty="0" err="1"/>
              <a:t>GreedyCommLB</a:t>
            </a:r>
            <a:r>
              <a:rPr lang="en-US" altLang="ko-KR" dirty="0"/>
              <a:t>, others</a:t>
            </a:r>
          </a:p>
          <a:p>
            <a:pPr lvl="1"/>
            <a:r>
              <a:rPr lang="en-US" altLang="ko-KR" dirty="0" err="1"/>
              <a:t>EveryLB</a:t>
            </a:r>
            <a:r>
              <a:rPr lang="en-US" altLang="ko-KR" dirty="0"/>
              <a:t> will include all load balancing strategies </a:t>
            </a:r>
          </a:p>
          <a:p>
            <a:r>
              <a:rPr lang="en-US" altLang="ko-KR" dirty="0"/>
              <a:t>Compile time option (specify default balancer) </a:t>
            </a:r>
          </a:p>
          <a:p>
            <a:pPr lvl="1"/>
            <a:r>
              <a:rPr lang="en-US" altLang="ko-KR" dirty="0">
                <a:latin typeface="Consolas" panose="020B0609020204030204" pitchFamily="49" charset="0"/>
              </a:rPr>
              <a:t>-balancer </a:t>
            </a:r>
            <a:r>
              <a:rPr lang="en-US" altLang="ko-KR" dirty="0" err="1">
                <a:latin typeface="Consolas" panose="020B0609020204030204" pitchFamily="49" charset="0"/>
              </a:rPr>
              <a:t>RefineLB</a:t>
            </a:r>
            <a:endParaRPr lang="en-US" altLang="ko-KR" dirty="0">
              <a:latin typeface="Consolas" panose="020B0609020204030204" pitchFamily="49" charset="0"/>
            </a:endParaRPr>
          </a:p>
          <a:p>
            <a:r>
              <a:rPr lang="en-US" altLang="ko-KR" dirty="0"/>
              <a:t>Runtime option (override default) </a:t>
            </a:r>
          </a:p>
          <a:p>
            <a:pPr lvl="1"/>
            <a:r>
              <a:rPr lang="en-US" altLang="ko-KR" dirty="0">
                <a:latin typeface="Consolas" panose="020B0609020204030204" pitchFamily="49" charset="0"/>
              </a:rPr>
              <a:t>+balancer </a:t>
            </a:r>
            <a:r>
              <a:rPr lang="en-US" altLang="ko-KR" dirty="0" err="1">
                <a:latin typeface="Consolas" panose="020B0609020204030204" pitchFamily="49" charset="0"/>
              </a:rPr>
              <a:t>RefineLB</a:t>
            </a:r>
            <a:r>
              <a:rPr lang="en-US" altLang="ko-KR" dirty="0">
                <a:latin typeface="Consolas" panose="020B0609020204030204" pitchFamily="49" charset="0"/>
              </a:rPr>
              <a:t> </a:t>
            </a:r>
          </a:p>
          <a:p>
            <a:endParaRPr lang="en-US" altLang="ko-KR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F8A0DF9-0535-491A-82CF-4153194A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1EC42B3-5AFA-6DA8-701C-5AAE55088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532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By default, instrumentation is enabled</a:t>
            </a:r>
          </a:p>
          <a:p>
            <a:pPr lvl="1"/>
            <a:r>
              <a:rPr lang="en-US" altLang="ko-KR" dirty="0"/>
              <a:t>Automatically collects load information</a:t>
            </a:r>
          </a:p>
          <a:p>
            <a:r>
              <a:rPr lang="en-US" altLang="ko-KR" dirty="0"/>
              <a:t>Sometimes, you want LB decisions to be based only on a portion of your program</a:t>
            </a:r>
          </a:p>
          <a:p>
            <a:pPr lvl="1"/>
            <a:r>
              <a:rPr lang="en-US" altLang="ko-KR" dirty="0"/>
              <a:t>To disable by default, provide runtime argument </a:t>
            </a:r>
            <a:r>
              <a:rPr lang="en-US" altLang="ko-KR" dirty="0">
                <a:latin typeface="Consolas" panose="020B0609020204030204" pitchFamily="49" charset="0"/>
              </a:rPr>
              <a:t>+</a:t>
            </a:r>
            <a:r>
              <a:rPr lang="en-US" altLang="ko-KR" dirty="0" err="1">
                <a:latin typeface="Consolas" panose="020B0609020204030204" pitchFamily="49" charset="0"/>
              </a:rPr>
              <a:t>LBOff</a:t>
            </a:r>
            <a:endParaRPr lang="en-US" altLang="ko-KR" dirty="0">
              <a:latin typeface="Consolas" panose="020B0609020204030204" pitchFamily="49" charset="0"/>
            </a:endParaRPr>
          </a:p>
          <a:p>
            <a:pPr lvl="1"/>
            <a:r>
              <a:rPr lang="en-US" altLang="ko-KR" dirty="0"/>
              <a:t>To toggle instrumentation in code, use </a:t>
            </a:r>
            <a:r>
              <a:rPr lang="en-US" altLang="ko-KR" dirty="0" err="1">
                <a:latin typeface="Consolas" panose="020B0609020204030204" pitchFamily="49" charset="0"/>
              </a:rPr>
              <a:t>LBTurnInstrumentOn</a:t>
            </a:r>
            <a:r>
              <a:rPr lang="en-US" altLang="ko-KR" dirty="0">
                <a:latin typeface="Consolas" panose="020B0609020204030204" pitchFamily="49" charset="0"/>
              </a:rPr>
              <a:t>()</a:t>
            </a:r>
            <a:r>
              <a:rPr lang="en-US" altLang="ko-KR" dirty="0"/>
              <a:t> and </a:t>
            </a:r>
            <a:r>
              <a:rPr lang="en-US" altLang="ko-KR" dirty="0" err="1">
                <a:latin typeface="Consolas" panose="020B0609020204030204" pitchFamily="49" charset="0"/>
              </a:rPr>
              <a:t>LBTurnInstrumentOff</a:t>
            </a:r>
            <a:r>
              <a:rPr lang="en-US" altLang="ko-KR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20FB791-A416-4548-82B4-F6615F2FF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330DCC-DB07-41C4-0F01-0DC64EC8A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493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Code to Use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Write PUP method to serialize the state of a chare </a:t>
            </a:r>
          </a:p>
          <a:p>
            <a:r>
              <a:rPr lang="en-US" altLang="ko-KR" dirty="0"/>
              <a:t>Set </a:t>
            </a:r>
            <a:r>
              <a:rPr lang="en-US" altLang="ko-KR" dirty="0" err="1">
                <a:latin typeface="Consolas" panose="020B0609020204030204" pitchFamily="49" charset="0"/>
              </a:rPr>
              <a:t>usesAtSync</a:t>
            </a:r>
            <a:r>
              <a:rPr lang="en-US" altLang="ko-KR" dirty="0">
                <a:latin typeface="Consolas" panose="020B0609020204030204" pitchFamily="49" charset="0"/>
              </a:rPr>
              <a:t> = true;</a:t>
            </a:r>
            <a:r>
              <a:rPr lang="en-US" altLang="ko-KR" dirty="0"/>
              <a:t> in chare constructor</a:t>
            </a:r>
          </a:p>
          <a:p>
            <a:r>
              <a:rPr lang="en-US" altLang="ko-KR" dirty="0"/>
              <a:t>Insert </a:t>
            </a:r>
            <a:r>
              <a:rPr lang="en-US" altLang="ko-KR" dirty="0" err="1">
                <a:latin typeface="Consolas" panose="020B0609020204030204" pitchFamily="49" charset="0"/>
              </a:rPr>
              <a:t>AtSync</a:t>
            </a:r>
            <a:r>
              <a:rPr lang="en-US" altLang="ko-KR" dirty="0">
                <a:latin typeface="Consolas" panose="020B0609020204030204" pitchFamily="49" charset="0"/>
              </a:rPr>
              <a:t>()</a:t>
            </a:r>
            <a:r>
              <a:rPr lang="en-US" altLang="ko-KR" dirty="0"/>
              <a:t> call at a natural barrier </a:t>
            </a:r>
          </a:p>
          <a:p>
            <a:pPr lvl="1"/>
            <a:r>
              <a:rPr lang="en-US" altLang="ko-KR" dirty="0"/>
              <a:t>Call from every </a:t>
            </a:r>
            <a:r>
              <a:rPr lang="en-US" altLang="ko-KR" dirty="0" err="1"/>
              <a:t>chare</a:t>
            </a:r>
            <a:r>
              <a:rPr lang="en-US" altLang="ko-KR" dirty="0"/>
              <a:t> in all collections</a:t>
            </a:r>
          </a:p>
          <a:p>
            <a:pPr lvl="1"/>
            <a:r>
              <a:rPr lang="en-US" altLang="ko-KR" dirty="0"/>
              <a:t>Does not block</a:t>
            </a:r>
          </a:p>
          <a:p>
            <a:r>
              <a:rPr lang="en-US" altLang="ko-KR" dirty="0"/>
              <a:t>Implement </a:t>
            </a:r>
            <a:r>
              <a:rPr lang="en-US" altLang="ko-KR" dirty="0" err="1">
                <a:latin typeface="Consolas" panose="020B0609020204030204" pitchFamily="49" charset="0"/>
              </a:rPr>
              <a:t>ResumeFromSync</a:t>
            </a:r>
            <a:r>
              <a:rPr lang="en-US" altLang="ko-KR" dirty="0">
                <a:latin typeface="Consolas" panose="020B0609020204030204" pitchFamily="49" charset="0"/>
              </a:rPr>
              <a:t>()</a:t>
            </a:r>
            <a:r>
              <a:rPr lang="en-US" altLang="ko-KR" dirty="0"/>
              <a:t> to resume execution</a:t>
            </a:r>
          </a:p>
          <a:p>
            <a:pPr lvl="1"/>
            <a:r>
              <a:rPr lang="en-US" altLang="ko-KR" dirty="0"/>
              <a:t>A typical </a:t>
            </a:r>
            <a:r>
              <a:rPr lang="en-US" altLang="ko-KR" dirty="0" err="1">
                <a:latin typeface="Consolas" panose="020B0609020204030204" pitchFamily="49" charset="0"/>
              </a:rPr>
              <a:t>ResumeFromSync</a:t>
            </a:r>
            <a:r>
              <a:rPr lang="en-US" altLang="ko-KR" dirty="0">
                <a:latin typeface="Consolas" panose="020B0609020204030204" pitchFamily="49" charset="0"/>
              </a:rPr>
              <a:t>()</a:t>
            </a:r>
            <a:r>
              <a:rPr lang="en-US" altLang="ko-KR" dirty="0"/>
              <a:t> contributes to a reduction  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50CC6296-28A9-462A-A25C-5786C8B4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F654C94-1E28-6032-CAF8-BE696300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0936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Example: Stencil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7372EE-1A04-4B68-9563-394D2272F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5116" y="1211737"/>
            <a:ext cx="9181768" cy="4903315"/>
          </a:xfrm>
          <a:solidFill>
            <a:schemeClr val="bg1"/>
          </a:solidFill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 defTabSz="457200">
              <a:buNone/>
            </a:pPr>
            <a:r>
              <a:rPr lang="en-US" altLang="ko-KR" sz="1800" i="1" dirty="0">
                <a:solidFill>
                  <a:srgbClr val="00B0F0"/>
                </a:solidFill>
                <a:latin typeface="Consolas"/>
              </a:rPr>
              <a:t>// Synchronize at every iteration: Main starts next iteration</a:t>
            </a:r>
            <a:endParaRPr lang="en-US" altLang="ko-KR" sz="1800" b="1" dirty="0">
              <a:solidFill>
                <a:schemeClr val="tx1"/>
              </a:solidFill>
              <a:latin typeface="Consolas"/>
              <a:cs typeface="Consolas"/>
            </a:endParaRPr>
          </a:p>
          <a:p>
            <a:pPr marL="0" indent="0" defTabSz="457200">
              <a:buFont typeface="Arial"/>
              <a:buNone/>
            </a:pPr>
            <a:r>
              <a:rPr lang="en-US" altLang="ko-KR" sz="1800" b="1" dirty="0">
                <a:solidFill>
                  <a:schemeClr val="tx1"/>
                </a:solidFill>
                <a:latin typeface="Consolas"/>
                <a:cs typeface="Consolas"/>
              </a:rPr>
              <a:t>void</a:t>
            </a:r>
            <a:r>
              <a:rPr lang="en-US" altLang="ko-KR" sz="1800" dirty="0">
                <a:solidFill>
                  <a:schemeClr val="tx1"/>
                </a:solidFill>
                <a:latin typeface="Consolas"/>
                <a:cs typeface="Consolas"/>
              </a:rPr>
              <a:t> Main::</a:t>
            </a:r>
            <a:r>
              <a:rPr lang="en-US" altLang="ko-KR" sz="1800" dirty="0" err="1">
                <a:solidFill>
                  <a:schemeClr val="tx1"/>
                </a:solidFill>
                <a:latin typeface="Consolas"/>
                <a:cs typeface="Consolas"/>
              </a:rPr>
              <a:t>endIter</a:t>
            </a:r>
            <a:r>
              <a:rPr lang="en-US" altLang="ko-KR" sz="1800" dirty="0">
                <a:solidFill>
                  <a:schemeClr val="tx1"/>
                </a:solidFill>
                <a:latin typeface="Consolas"/>
                <a:cs typeface="Consolas"/>
              </a:rPr>
              <a:t>() { </a:t>
            </a:r>
            <a:r>
              <a:rPr lang="en-US" altLang="ko-KR" sz="1800" dirty="0" err="1">
                <a:solidFill>
                  <a:schemeClr val="tx1"/>
                </a:solidFill>
                <a:latin typeface="Consolas"/>
                <a:cs typeface="Consolas"/>
              </a:rPr>
              <a:t>stencilProxy.sendBoundaries</a:t>
            </a:r>
            <a:r>
              <a:rPr lang="en-US" altLang="ko-KR" sz="1800" dirty="0">
                <a:solidFill>
                  <a:schemeClr val="tx1"/>
                </a:solidFill>
                <a:latin typeface="Consolas"/>
                <a:cs typeface="Consolas"/>
              </a:rPr>
              <a:t>(); }</a:t>
            </a:r>
          </a:p>
          <a:p>
            <a:pPr marL="0" indent="0" defTabSz="457200">
              <a:buFont typeface="Arial"/>
              <a:buNone/>
            </a:pPr>
            <a:endParaRPr lang="en-US" altLang="ko-KR" sz="1800" i="1" dirty="0">
              <a:solidFill>
                <a:srgbClr val="00B0F0"/>
              </a:solidFill>
              <a:latin typeface="Consolas"/>
            </a:endParaRPr>
          </a:p>
          <a:p>
            <a:pPr marL="0" indent="0" defTabSz="457200">
              <a:buFont typeface="Arial"/>
              <a:buNone/>
            </a:pPr>
            <a:r>
              <a:rPr lang="en-US" altLang="ko-KR" sz="1800" i="1" dirty="0">
                <a:solidFill>
                  <a:srgbClr val="00B0F0"/>
                </a:solidFill>
                <a:latin typeface="Consolas"/>
              </a:rPr>
              <a:t>// Assume a 1D Stencil chare array with near neighbor communication</a:t>
            </a:r>
            <a:endParaRPr lang="en-US" sz="1800" b="1" dirty="0">
              <a:solidFill>
                <a:schemeClr val="tx1"/>
              </a:solidFill>
              <a:latin typeface="Consolas"/>
              <a:cs typeface="Consolas"/>
            </a:endParaRPr>
          </a:p>
          <a:p>
            <a:pPr marL="0" indent="0" defTabSz="457200">
              <a:buFont typeface="Arial"/>
              <a:buNone/>
            </a:pPr>
            <a:r>
              <a:rPr lang="en-US" sz="1800" b="1" dirty="0">
                <a:solidFill>
                  <a:schemeClr val="tx1"/>
                </a:solidFill>
                <a:latin typeface="Consolas"/>
                <a:cs typeface="Consolas"/>
              </a:rPr>
              <a:t>void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Stencil::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sendBoundaries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() {</a:t>
            </a:r>
            <a:b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</a:b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thisProxy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(wrap(x-1)).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updateGhost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(RIGHT,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left_ghost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);</a:t>
            </a:r>
          </a:p>
          <a:p>
            <a:pPr marL="0" indent="0" defTabSz="457200">
              <a:buFont typeface="Arial"/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</a:t>
            </a:r>
            <a:r>
              <a:rPr lang="en-US" altLang="ko-KR" sz="1800" dirty="0" err="1">
                <a:solidFill>
                  <a:schemeClr val="tx1"/>
                </a:solidFill>
                <a:latin typeface="Consolas"/>
                <a:cs typeface="Consolas"/>
              </a:rPr>
              <a:t>thisProxy</a:t>
            </a:r>
            <a:r>
              <a:rPr lang="en-US" altLang="ko-KR" sz="1800" dirty="0">
                <a:solidFill>
                  <a:schemeClr val="tx1"/>
                </a:solidFill>
                <a:latin typeface="Consolas"/>
                <a:cs typeface="Consolas"/>
              </a:rPr>
              <a:t>(wrap(x+1)).</a:t>
            </a:r>
            <a:r>
              <a:rPr lang="en-US" altLang="ko-KR" sz="1800" dirty="0" err="1">
                <a:solidFill>
                  <a:schemeClr val="tx1"/>
                </a:solidFill>
                <a:latin typeface="Consolas"/>
                <a:cs typeface="Consolas"/>
              </a:rPr>
              <a:t>updateGhost</a:t>
            </a:r>
            <a:r>
              <a:rPr lang="en-US" altLang="ko-KR" sz="1800" dirty="0">
                <a:solidFill>
                  <a:schemeClr val="tx1"/>
                </a:solidFill>
                <a:latin typeface="Consolas"/>
                <a:cs typeface="Consolas"/>
              </a:rPr>
              <a:t>(LEFT, </a:t>
            </a:r>
            <a:r>
              <a:rPr lang="en-US" altLang="ko-KR" sz="1800" dirty="0" err="1">
                <a:solidFill>
                  <a:schemeClr val="tx1"/>
                </a:solidFill>
                <a:latin typeface="Consolas"/>
                <a:cs typeface="Consolas"/>
              </a:rPr>
              <a:t>right_ghost</a:t>
            </a:r>
            <a:r>
              <a:rPr lang="en-US" altLang="ko-KR" sz="1800" dirty="0">
                <a:solidFill>
                  <a:schemeClr val="tx1"/>
                </a:solidFill>
                <a:latin typeface="Consolas"/>
                <a:cs typeface="Consolas"/>
              </a:rPr>
              <a:t>);</a:t>
            </a:r>
          </a:p>
          <a:p>
            <a:pPr marL="0" indent="0" defTabSz="457200">
              <a:buFont typeface="Arial"/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}</a:t>
            </a:r>
          </a:p>
          <a:p>
            <a:pPr marL="0" indent="0" defTabSz="457200">
              <a:buFont typeface="Arial"/>
              <a:buNone/>
            </a:pPr>
            <a:endParaRPr lang="en-US" sz="1800" dirty="0">
              <a:solidFill>
                <a:schemeClr val="tx1"/>
              </a:solidFill>
              <a:latin typeface="Consolas"/>
              <a:cs typeface="Consolas"/>
            </a:endParaRPr>
          </a:p>
          <a:p>
            <a:pPr marL="0" indent="0" defTabSz="457200">
              <a:buFont typeface="Arial"/>
              <a:buNone/>
            </a:pPr>
            <a:r>
              <a:rPr lang="en-US" sz="1800" b="1" dirty="0">
                <a:solidFill>
                  <a:schemeClr val="tx1"/>
                </a:solidFill>
                <a:latin typeface="Consolas"/>
                <a:cs typeface="Consolas"/>
              </a:rPr>
              <a:t>void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Stencil::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updateGhost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dir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, double ghost) {</a:t>
            </a:r>
            <a:b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</a:b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updateBoundary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dir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, ghost); </a:t>
            </a:r>
          </a:p>
          <a:p>
            <a:pPr marL="0" indent="0" defTabSz="457200">
              <a:buFont typeface="Arial"/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nsolas"/>
                <a:cs typeface="Consolas"/>
              </a:rPr>
              <a:t>if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(++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remoteCount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== 2) {</a:t>
            </a:r>
          </a:p>
          <a:p>
            <a:pPr marL="0" indent="0" defTabSz="457200">
              <a:buFont typeface="Arial"/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   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remoteCount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= 0;</a:t>
            </a:r>
          </a:p>
          <a:p>
            <a:pPr marL="0" indent="0" defTabSz="457200">
              <a:buFont typeface="Arial"/>
              <a:buNone/>
            </a:pP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      </a:t>
            </a:r>
            <a:r>
              <a:rPr lang="en-US" sz="1800" dirty="0" err="1">
                <a:solidFill>
                  <a:schemeClr val="tx1"/>
                </a:solidFill>
                <a:latin typeface="Consolas"/>
                <a:cs typeface="Consolas"/>
              </a:rPr>
              <a:t>doWork</a:t>
            </a:r>
            <a:r>
              <a:rPr lang="en-US" sz="1800" dirty="0">
                <a:solidFill>
                  <a:schemeClr val="tx1"/>
                </a:solidFill>
                <a:latin typeface="Consolas"/>
                <a:cs typeface="Consolas"/>
              </a:rPr>
              <a:t>(); } }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6821AC4-5ECE-41E8-A873-8144382AB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63F44BB-2FD1-EB77-3A8F-C720A2B3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32665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Example: Stencil cont.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06C42EC-70CE-4470-8292-AEC6F884B4F6}"/>
              </a:ext>
            </a:extLst>
          </p:cNvPr>
          <p:cNvSpPr txBox="1">
            <a:spLocks/>
          </p:cNvSpPr>
          <p:nvPr/>
        </p:nvSpPr>
        <p:spPr>
          <a:xfrm>
            <a:off x="747346" y="1887782"/>
            <a:ext cx="10697308" cy="3082435"/>
          </a:xfrm>
          <a:prstGeom prst="rect">
            <a:avLst/>
          </a:prstGeom>
          <a:solidFill>
            <a:schemeClr val="bg1"/>
          </a:solidFill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nsolas"/>
                <a:cs typeface="Consolas"/>
              </a:rPr>
              <a:t>void</a:t>
            </a:r>
            <a:r>
              <a:rPr lang="en-US" sz="1800" dirty="0">
                <a:latin typeface="Consolas"/>
                <a:cs typeface="Consolas"/>
              </a:rPr>
              <a:t> Stencil::</a:t>
            </a:r>
            <a:r>
              <a:rPr lang="en-US" sz="1800" dirty="0" err="1">
                <a:latin typeface="Consolas"/>
                <a:cs typeface="Consolas"/>
              </a:rPr>
              <a:t>doWork</a:t>
            </a:r>
            <a:r>
              <a:rPr lang="en-US" sz="1800" dirty="0">
                <a:latin typeface="Consolas"/>
                <a:cs typeface="Consolas"/>
              </a:rPr>
              <a:t>() {</a:t>
            </a:r>
            <a:br>
              <a:rPr lang="en-US" sz="1800" dirty="0">
                <a:latin typeface="Consolas"/>
                <a:cs typeface="Consolas"/>
              </a:rPr>
            </a:br>
            <a:r>
              <a:rPr lang="en-US" sz="1800" dirty="0">
                <a:latin typeface="Consolas"/>
                <a:cs typeface="Consolas"/>
              </a:rPr>
              <a:t>  </a:t>
            </a:r>
            <a:r>
              <a:rPr lang="en-US" sz="1800" dirty="0" err="1">
                <a:latin typeface="Consolas"/>
                <a:cs typeface="Consolas"/>
              </a:rPr>
              <a:t>underThreshold</a:t>
            </a:r>
            <a:r>
              <a:rPr lang="en-US" sz="1800" dirty="0">
                <a:latin typeface="Consolas"/>
                <a:cs typeface="Consolas"/>
              </a:rPr>
              <a:t> = (</a:t>
            </a:r>
            <a:r>
              <a:rPr lang="en-US" sz="1800" dirty="0" err="1">
                <a:latin typeface="Consolas"/>
                <a:cs typeface="Consolas"/>
              </a:rPr>
              <a:t>computeKernel</a:t>
            </a:r>
            <a:r>
              <a:rPr lang="en-US" sz="1800" dirty="0">
                <a:latin typeface="Consolas"/>
                <a:cs typeface="Consolas"/>
              </a:rPr>
              <a:t>() &lt; DELTA);</a:t>
            </a:r>
            <a:endParaRPr lang="en-US" sz="1800" i="1" dirty="0">
              <a:solidFill>
                <a:srgbClr val="00B0F0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b="1" dirty="0">
                <a:latin typeface="Consolas"/>
                <a:cs typeface="Consolas"/>
              </a:rPr>
              <a:t>  if</a:t>
            </a:r>
            <a:r>
              <a:rPr lang="en-US" sz="1800" dirty="0">
                <a:latin typeface="Consolas"/>
                <a:cs typeface="Consolas"/>
              </a:rPr>
              <a:t> (++</a:t>
            </a:r>
            <a:r>
              <a:rPr lang="en-US" sz="1800" dirty="0" err="1">
                <a:latin typeface="Consolas"/>
                <a:cs typeface="Consolas"/>
              </a:rPr>
              <a:t>i</a:t>
            </a:r>
            <a:r>
              <a:rPr lang="en-US" sz="1800" dirty="0">
                <a:latin typeface="Consolas"/>
                <a:cs typeface="Consolas"/>
              </a:rPr>
              <a:t> % 10 == 0) { </a:t>
            </a:r>
            <a:r>
              <a:rPr lang="en-US" sz="1800" b="1" dirty="0" err="1">
                <a:solidFill>
                  <a:srgbClr val="FF0000"/>
                </a:solidFill>
                <a:latin typeface="Consolas"/>
                <a:cs typeface="Consolas"/>
              </a:rPr>
              <a:t>AtSync</a:t>
            </a:r>
            <a:r>
              <a:rPr lang="en-US" sz="1800" b="1" dirty="0">
                <a:solidFill>
                  <a:srgbClr val="FF0000"/>
                </a:solidFill>
                <a:latin typeface="Consolas"/>
                <a:cs typeface="Consolas"/>
              </a:rPr>
              <a:t>(); </a:t>
            </a:r>
            <a:r>
              <a:rPr lang="en-US" sz="1800" dirty="0">
                <a:latin typeface="Consolas"/>
                <a:cs typeface="Consolas"/>
              </a:rPr>
              <a:t>} </a:t>
            </a:r>
            <a:r>
              <a:rPr lang="en-US" altLang="ko-KR" sz="1800" i="1" dirty="0">
                <a:solidFill>
                  <a:srgbClr val="00B0F0"/>
                </a:solidFill>
                <a:latin typeface="Consolas"/>
              </a:rPr>
              <a:t>// Allow load balancing every 10 iterations</a:t>
            </a:r>
            <a:endParaRPr lang="en-US" sz="18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800" b="1" dirty="0">
                <a:latin typeface="Consolas"/>
                <a:cs typeface="Consolas"/>
              </a:rPr>
              <a:t>  else</a:t>
            </a:r>
            <a:r>
              <a:rPr lang="en-US" sz="1800" dirty="0">
                <a:latin typeface="Consolas"/>
                <a:cs typeface="Consolas"/>
              </a:rPr>
              <a:t> { contribute(</a:t>
            </a:r>
            <a:r>
              <a:rPr lang="en-US" sz="1800" dirty="0" err="1">
                <a:latin typeface="Consolas"/>
                <a:cs typeface="Consolas"/>
              </a:rPr>
              <a:t>CkCallback</a:t>
            </a:r>
            <a:r>
              <a:rPr lang="en-US" sz="1800" dirty="0">
                <a:latin typeface="Consolas"/>
                <a:cs typeface="Consolas"/>
              </a:rPr>
              <a:t>(</a:t>
            </a:r>
            <a:r>
              <a:rPr lang="en-US" sz="1800" dirty="0" err="1">
                <a:latin typeface="Consolas"/>
                <a:cs typeface="Consolas"/>
              </a:rPr>
              <a:t>CkReductionTarget</a:t>
            </a:r>
            <a:r>
              <a:rPr lang="en-US" sz="1800" dirty="0">
                <a:latin typeface="Consolas"/>
                <a:cs typeface="Consolas"/>
              </a:rPr>
              <a:t>(Main, </a:t>
            </a:r>
            <a:r>
              <a:rPr lang="en-US" sz="1800" dirty="0" err="1">
                <a:latin typeface="Consolas"/>
                <a:cs typeface="Consolas"/>
              </a:rPr>
              <a:t>endIter</a:t>
            </a:r>
            <a:r>
              <a:rPr lang="en-US" sz="1800" dirty="0">
                <a:latin typeface="Consolas"/>
                <a:cs typeface="Consolas"/>
              </a:rPr>
              <a:t>), </a:t>
            </a:r>
            <a:r>
              <a:rPr lang="en-US" sz="1800" dirty="0" err="1">
                <a:latin typeface="Consolas"/>
                <a:cs typeface="Consolas"/>
              </a:rPr>
              <a:t>mainProxy</a:t>
            </a:r>
            <a:r>
              <a:rPr lang="en-US" sz="1800" dirty="0">
                <a:latin typeface="Consolas"/>
                <a:cs typeface="Consolas"/>
              </a:rPr>
              <a:t>)); }</a:t>
            </a: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800" b="1" dirty="0">
                <a:latin typeface="Consolas"/>
                <a:cs typeface="Consolas"/>
              </a:rPr>
              <a:t>void</a:t>
            </a:r>
            <a:r>
              <a:rPr lang="en-US" sz="1800" dirty="0">
                <a:latin typeface="Consolas"/>
                <a:cs typeface="Consolas"/>
              </a:rPr>
              <a:t> Stencil::</a:t>
            </a:r>
            <a:r>
              <a:rPr lang="en-US" sz="1800" b="1" dirty="0" err="1">
                <a:solidFill>
                  <a:srgbClr val="FF0000"/>
                </a:solidFill>
                <a:latin typeface="Consolas"/>
                <a:cs typeface="Consolas"/>
              </a:rPr>
              <a:t>ResumeFromSync</a:t>
            </a:r>
            <a:r>
              <a:rPr lang="en-US" sz="1800" b="1" dirty="0">
                <a:solidFill>
                  <a:srgbClr val="FF0000"/>
                </a:solidFill>
                <a:latin typeface="Consolas"/>
                <a:cs typeface="Consolas"/>
              </a:rPr>
              <a:t>()</a:t>
            </a:r>
            <a:r>
              <a:rPr lang="en-US" sz="1800" dirty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altLang="ko-KR" sz="1800" dirty="0">
                <a:latin typeface="Consolas"/>
                <a:cs typeface="Consolas"/>
              </a:rPr>
              <a:t>  contribute(</a:t>
            </a:r>
            <a:r>
              <a:rPr lang="en-US" altLang="ko-KR" sz="1800" dirty="0" err="1">
                <a:latin typeface="Consolas"/>
                <a:cs typeface="Consolas"/>
              </a:rPr>
              <a:t>CkCallback</a:t>
            </a:r>
            <a:r>
              <a:rPr lang="en-US" altLang="ko-KR" sz="1800" dirty="0">
                <a:latin typeface="Consolas"/>
                <a:cs typeface="Consolas"/>
              </a:rPr>
              <a:t>(</a:t>
            </a:r>
            <a:r>
              <a:rPr lang="en-US" altLang="ko-KR" sz="1800" dirty="0" err="1">
                <a:latin typeface="Consolas"/>
                <a:cs typeface="Consolas"/>
              </a:rPr>
              <a:t>CkReductionTarget</a:t>
            </a:r>
            <a:r>
              <a:rPr lang="en-US" altLang="ko-KR" sz="1800" dirty="0">
                <a:latin typeface="Consolas"/>
                <a:cs typeface="Consolas"/>
              </a:rPr>
              <a:t>(Main, </a:t>
            </a:r>
            <a:r>
              <a:rPr lang="en-US" altLang="ko-KR" sz="1800" dirty="0" err="1">
                <a:latin typeface="Consolas"/>
                <a:cs typeface="Consolas"/>
              </a:rPr>
              <a:t>endIter</a:t>
            </a:r>
            <a:r>
              <a:rPr lang="en-US" altLang="ko-KR" sz="1800" dirty="0">
                <a:latin typeface="Consolas"/>
                <a:cs typeface="Consolas"/>
              </a:rPr>
              <a:t>), </a:t>
            </a:r>
            <a:r>
              <a:rPr lang="en-US" altLang="ko-KR" sz="1800" dirty="0" err="1">
                <a:latin typeface="Consolas"/>
                <a:cs typeface="Consolas"/>
              </a:rPr>
              <a:t>mainProxy</a:t>
            </a:r>
            <a:r>
              <a:rPr lang="en-US" altLang="ko-KR" sz="1800" dirty="0">
                <a:latin typeface="Consolas"/>
                <a:cs typeface="Consolas"/>
              </a:rPr>
              <a:t>));</a:t>
            </a:r>
            <a:endParaRPr lang="en-US" sz="18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nsolas"/>
              <a:cs typeface="Consolas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4F4A349-38BA-4DCC-A4A8-C9163120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281" y="3888617"/>
            <a:ext cx="8921071" cy="94079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07275" y="2555825"/>
            <a:ext cx="9685467" cy="32927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7275" y="2885103"/>
            <a:ext cx="821525" cy="29791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6E7E6E-78EE-4D0F-00F9-C9D2203ABE4D}"/>
              </a:ext>
            </a:extLst>
          </p:cNvPr>
          <p:cNvSpPr/>
          <p:nvPr/>
        </p:nvSpPr>
        <p:spPr>
          <a:xfrm>
            <a:off x="10553834" y="2891230"/>
            <a:ext cx="640626" cy="29791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0351595-2AF6-C5F9-FC15-23AD30C9E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5391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4155</TotalTime>
  <Words>501</Words>
  <Application>Microsoft Macintosh PowerPoint</Application>
  <PresentationFormat>Widescreen</PresentationFormat>
  <Paragraphs>87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Consolas</vt:lpstr>
      <vt:lpstr>Lucida Sans Unicode</vt:lpstr>
      <vt:lpstr>Times New Roman</vt:lpstr>
      <vt:lpstr>sc17tutorial_1</vt:lpstr>
      <vt:lpstr>Dynamic Load Balancing</vt:lpstr>
      <vt:lpstr>Measurement Based Load Balancing</vt:lpstr>
      <vt:lpstr>Using the Load Balancer</vt:lpstr>
      <vt:lpstr>Instrumentation</vt:lpstr>
      <vt:lpstr>Code to Use Load Balancing</vt:lpstr>
      <vt:lpstr>Example: Stencil</vt:lpstr>
      <vt:lpstr>Example: Stencil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Gartenhaus, Matthew David</cp:lastModifiedBy>
  <cp:revision>126</cp:revision>
  <dcterms:created xsi:type="dcterms:W3CDTF">2016-08-22T20:19:20Z</dcterms:created>
  <dcterms:modified xsi:type="dcterms:W3CDTF">2023-10-21T12:03:29Z</dcterms:modified>
</cp:coreProperties>
</file>