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12"/>
  </p:notesMasterIdLst>
  <p:sldIdLst>
    <p:sldId id="271" r:id="rId2"/>
    <p:sldId id="272" r:id="rId3"/>
    <p:sldId id="273" r:id="rId4"/>
    <p:sldId id="274" r:id="rId5"/>
    <p:sldId id="275" r:id="rId6"/>
    <p:sldId id="276" r:id="rId7"/>
    <p:sldId id="321" r:id="rId8"/>
    <p:sldId id="318" r:id="rId9"/>
    <p:sldId id="319" r:id="rId10"/>
    <p:sldId id="322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909"/>
    <p:restoredTop sz="94753"/>
  </p:normalViewPr>
  <p:slideViewPr>
    <p:cSldViewPr snapToGrid="0" snapToObjects="1">
      <p:cViewPr varScale="1">
        <p:scale>
          <a:sx n="106" d="100"/>
          <a:sy n="106" d="100"/>
        </p:scale>
        <p:origin x="1232" y="17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5" d="100"/>
        <a:sy n="9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40F8DF-60D7-EC4B-A57B-A0DD06C573DC}" type="datetimeFigureOut">
              <a:rPr lang="en-US" smtClean="0"/>
              <a:t>10/21/23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79BD3A-AE92-B446-AE91-9035898534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9849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79BD3A-AE92-B446-AE91-90358985340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8394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Replace figure with</a:t>
            </a:r>
            <a:r>
              <a:rPr lang="en-US" baseline="0" dirty="0"/>
              <a:t> a new drawing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B04B643-C74C-455E-AFCB-1138D85C2B9E}" type="slidenum">
              <a:rPr lang="en-US" smtClean="0">
                <a:solidFill>
                  <a:prstClr val="black"/>
                </a:solidFill>
                <a:latin typeface="Calibri"/>
              </a:rPr>
              <a:pPr>
                <a:defRPr/>
              </a:pPr>
              <a:t>2</a:t>
            </a:fld>
            <a:endParaRPr lang="en-US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267107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B468D0F-5633-42A7-B3BC-36CE79F89F6E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6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4755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C23DDD33-B2E2-4149-80B0-1BD161528359}" type="slidenum">
              <a:rPr lang="en-US" sz="1200">
                <a:solidFill>
                  <a:prstClr val="black"/>
                </a:solidFill>
                <a:latin typeface="Calibri"/>
              </a:rPr>
              <a:pPr algn="r"/>
              <a:t>6</a:t>
            </a:fld>
            <a:endParaRPr lang="en-US" sz="12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475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7475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/>
          <a:lstStyle/>
          <a:p>
            <a:pPr eaLnBrk="1" hangingPunct="1">
              <a:buFontTx/>
              <a:buChar char="•"/>
            </a:pPr>
            <a:r>
              <a:rPr lang="en-US" altLang="zh-CN" dirty="0">
                <a:solidFill>
                  <a:srgbClr val="FF0000"/>
                </a:solidFill>
              </a:rPr>
              <a:t>In traditional MPI paradigm. The number of partitions of both modules is typically equal to the number of processor P</a:t>
            </a:r>
          </a:p>
          <a:p>
            <a:pPr eaLnBrk="1" hangingPunct="1">
              <a:buFontTx/>
              <a:buChar char="•"/>
            </a:pPr>
            <a:r>
              <a:rPr lang="en-US" altLang="zh-CN" dirty="0">
                <a:solidFill>
                  <a:srgbClr val="FF0000"/>
                </a:solidFill>
              </a:rPr>
              <a:t>And although the </a:t>
            </a:r>
            <a:r>
              <a:rPr lang="en-US" altLang="zh-CN" dirty="0" err="1">
                <a:solidFill>
                  <a:srgbClr val="FF0000"/>
                </a:solidFill>
              </a:rPr>
              <a:t>i’th</a:t>
            </a:r>
            <a:r>
              <a:rPr lang="en-US" altLang="zh-CN" dirty="0">
                <a:solidFill>
                  <a:srgbClr val="FF0000"/>
                </a:solidFill>
              </a:rPr>
              <a:t> elements of fluid module and solid module are not connected geometrically in the simulation, they are glued together on the </a:t>
            </a:r>
            <a:r>
              <a:rPr lang="en-US" altLang="zh-CN" dirty="0" err="1">
                <a:solidFill>
                  <a:srgbClr val="FF0000"/>
                </a:solidFill>
              </a:rPr>
              <a:t>I’th</a:t>
            </a:r>
            <a:r>
              <a:rPr lang="en-US" altLang="zh-CN" dirty="0">
                <a:solidFill>
                  <a:srgbClr val="FF0000"/>
                </a:solidFill>
              </a:rPr>
              <a:t> processor.</a:t>
            </a:r>
          </a:p>
          <a:p>
            <a:pPr eaLnBrk="1" hangingPunct="1">
              <a:buFontTx/>
              <a:buChar char="•"/>
            </a:pPr>
            <a:r>
              <a:rPr lang="en-US" altLang="zh-CN" dirty="0">
                <a:solidFill>
                  <a:srgbClr val="FF0000"/>
                </a:solidFill>
              </a:rPr>
              <a:t>Under Charm++/AMPI framework, the two modules each get their own set of parallel objects. And the size of the arrays are not restricted or related.</a:t>
            </a:r>
          </a:p>
          <a:p>
            <a:pPr eaLnBrk="1" hangingPunct="1">
              <a:buFontTx/>
              <a:buChar char="•"/>
            </a:pPr>
            <a:r>
              <a:rPr lang="en-US" altLang="zh-CN" dirty="0">
                <a:solidFill>
                  <a:srgbClr val="FF0000"/>
                </a:solidFill>
              </a:rPr>
              <a:t>The benefit of this is performance optimizations and better modularity.</a:t>
            </a:r>
          </a:p>
          <a:p>
            <a:pPr eaLnBrk="1" hangingPunct="1">
              <a:buFontTx/>
              <a:buChar char="•"/>
            </a:pPr>
            <a:r>
              <a:rPr lang="en-US" altLang="zh-CN" dirty="0">
                <a:solidFill>
                  <a:srgbClr val="FF0000"/>
                </a:solidFill>
              </a:rPr>
              <a:t>Problem: due to the asynchronous method invocation, the flow of control is buried deep into the object code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19703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Replace “scanned” diagram on the left with a better one, in all the slides that use this.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B04B643-C74C-455E-AFCB-1138D85C2B9E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94769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t>11/12/17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>
                <a:solidFill>
                  <a:prstClr val="black">
                    <a:tint val="75000"/>
                  </a:prstClr>
                </a:solidFill>
                <a:latin typeface="Calibri"/>
              </a:rPr>
              <a:t>SC'17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FB1DA-2090-B048-95F2-510957A901A3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t>11/12/17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>
                <a:solidFill>
                  <a:prstClr val="black">
                    <a:tint val="75000"/>
                  </a:prstClr>
                </a:solidFill>
                <a:latin typeface="Calibri"/>
              </a:rPr>
              <a:t>SC'17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FB1DA-2090-B048-95F2-510957A901A3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pic>
        <p:nvPicPr>
          <p:cNvPr id="7" name="Picture 7" descr="ppl-logo-white-s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379201" y="6291264"/>
            <a:ext cx="630767" cy="566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 descr="ppl-logo-white-s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379201" y="6291264"/>
            <a:ext cx="630767" cy="566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t>11/12/17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>
                <a:solidFill>
                  <a:prstClr val="black">
                    <a:tint val="75000"/>
                  </a:prstClr>
                </a:solidFill>
                <a:latin typeface="Calibri"/>
              </a:rPr>
              <a:t>SC'17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FB1DA-2090-B048-95F2-510957A901A3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pic>
        <p:nvPicPr>
          <p:cNvPr id="7" name="Picture 7" descr="ppl-logo-white-s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379201" y="6291264"/>
            <a:ext cx="630767" cy="566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 descr="ppl-logo-white-s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379201" y="6291264"/>
            <a:ext cx="630767" cy="566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t>11/12/17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>
                <a:solidFill>
                  <a:prstClr val="black">
                    <a:tint val="75000"/>
                  </a:prstClr>
                </a:solidFill>
                <a:latin typeface="Calibri"/>
              </a:rPr>
              <a:t>SC'17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FB1DA-2090-B048-95F2-510957A901A3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t>11/12/17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>
                <a:solidFill>
                  <a:prstClr val="black">
                    <a:tint val="75000"/>
                  </a:prstClr>
                </a:solidFill>
                <a:latin typeface="Calibri"/>
              </a:rPr>
              <a:t>SC'17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FB1DA-2090-B048-95F2-510957A901A3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t>11/12/17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>
                <a:solidFill>
                  <a:prstClr val="black">
                    <a:tint val="75000"/>
                  </a:prstClr>
                </a:solidFill>
                <a:latin typeface="Calibri"/>
              </a:rPr>
              <a:t>SC'17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FB1DA-2090-B048-95F2-510957A901A3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t>11/12/17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>
                <a:solidFill>
                  <a:prstClr val="black">
                    <a:tint val="75000"/>
                  </a:prstClr>
                </a:solidFill>
                <a:latin typeface="Calibri"/>
              </a:rPr>
              <a:t>SC'17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FB1DA-2090-B048-95F2-510957A901A3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t>11/12/17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>
                <a:solidFill>
                  <a:prstClr val="black">
                    <a:tint val="75000"/>
                  </a:prstClr>
                </a:solidFill>
                <a:latin typeface="Calibri"/>
              </a:rPr>
              <a:t>SC'17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FB1DA-2090-B048-95F2-510957A901A3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349153" y="909977"/>
            <a:ext cx="11487147" cy="11185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349153" y="2198575"/>
            <a:ext cx="11487147" cy="11190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5"/>
          </p:nvPr>
        </p:nvSpPr>
        <p:spPr>
          <a:xfrm>
            <a:off x="349153" y="3583427"/>
            <a:ext cx="11487147" cy="1136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6"/>
          </p:nvPr>
        </p:nvSpPr>
        <p:spPr>
          <a:xfrm>
            <a:off x="349153" y="5043466"/>
            <a:ext cx="11487147" cy="11367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t>11/12/17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>
                <a:solidFill>
                  <a:prstClr val="black">
                    <a:tint val="75000"/>
                  </a:prstClr>
                </a:solidFill>
                <a:latin typeface="Calibri"/>
              </a:rPr>
              <a:t>SC'17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FB1DA-2090-B048-95F2-510957A901A3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349153" y="909977"/>
            <a:ext cx="11487147" cy="11185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349153" y="2198575"/>
            <a:ext cx="11487147" cy="11190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5"/>
          </p:nvPr>
        </p:nvSpPr>
        <p:spPr>
          <a:xfrm>
            <a:off x="349153" y="3583427"/>
            <a:ext cx="11487147" cy="1136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6"/>
          </p:nvPr>
        </p:nvSpPr>
        <p:spPr>
          <a:xfrm>
            <a:off x="349153" y="5043466"/>
            <a:ext cx="11487147" cy="11367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t>11/12/17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>
                <a:solidFill>
                  <a:prstClr val="black">
                    <a:tint val="75000"/>
                  </a:prstClr>
                </a:solidFill>
                <a:latin typeface="Calibri"/>
              </a:rPr>
              <a:t>SC'17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FB1DA-2090-B048-95F2-510957A901A3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349153" y="909977"/>
            <a:ext cx="11487147" cy="11185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349153" y="2198575"/>
            <a:ext cx="11487147" cy="11190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5"/>
          </p:nvPr>
        </p:nvSpPr>
        <p:spPr>
          <a:xfrm>
            <a:off x="349153" y="3583427"/>
            <a:ext cx="11487147" cy="1136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6"/>
          </p:nvPr>
        </p:nvSpPr>
        <p:spPr>
          <a:xfrm>
            <a:off x="349153" y="5043466"/>
            <a:ext cx="11487147" cy="11367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t>11/12/17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>
                <a:solidFill>
                  <a:prstClr val="black">
                    <a:tint val="75000"/>
                  </a:prstClr>
                </a:solidFill>
                <a:latin typeface="Calibri"/>
              </a:rPr>
              <a:t>SC'17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FB1DA-2090-B048-95F2-510957A901A3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349153" y="909977"/>
            <a:ext cx="11487147" cy="11185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349153" y="2198575"/>
            <a:ext cx="11487147" cy="11190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5"/>
          </p:nvPr>
        </p:nvSpPr>
        <p:spPr>
          <a:xfrm>
            <a:off x="349153" y="3583427"/>
            <a:ext cx="11487147" cy="1136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6"/>
          </p:nvPr>
        </p:nvSpPr>
        <p:spPr>
          <a:xfrm>
            <a:off x="349153" y="5043466"/>
            <a:ext cx="11487147" cy="11367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t>11/12/17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>
                <a:solidFill>
                  <a:prstClr val="black">
                    <a:tint val="75000"/>
                  </a:prstClr>
                </a:solidFill>
                <a:latin typeface="Calibri"/>
              </a:rPr>
              <a:t>SC'17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FB1DA-2090-B048-95F2-510957A901A3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t>11/12/17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>
                <a:solidFill>
                  <a:prstClr val="black">
                    <a:tint val="75000"/>
                  </a:prstClr>
                </a:solidFill>
                <a:latin typeface="Calibri"/>
              </a:rPr>
              <a:t>SC'17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FB1DA-2090-B048-95F2-510957A901A3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349153" y="909977"/>
            <a:ext cx="11487147" cy="11185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349153" y="2198575"/>
            <a:ext cx="11487147" cy="11190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5"/>
          </p:nvPr>
        </p:nvSpPr>
        <p:spPr>
          <a:xfrm>
            <a:off x="349153" y="3583427"/>
            <a:ext cx="11487147" cy="1136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6"/>
          </p:nvPr>
        </p:nvSpPr>
        <p:spPr>
          <a:xfrm>
            <a:off x="349153" y="5043466"/>
            <a:ext cx="11487147" cy="11367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9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t>11/12/17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>
                <a:solidFill>
                  <a:prstClr val="black">
                    <a:tint val="75000"/>
                  </a:prstClr>
                </a:solidFill>
                <a:latin typeface="Calibri"/>
              </a:rPr>
              <a:t>SC'17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FB1DA-2090-B048-95F2-510957A901A3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349153" y="909977"/>
            <a:ext cx="11487147" cy="11185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349153" y="2198575"/>
            <a:ext cx="11487147" cy="11190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5"/>
          </p:nvPr>
        </p:nvSpPr>
        <p:spPr>
          <a:xfrm>
            <a:off x="349153" y="3583427"/>
            <a:ext cx="11487147" cy="1136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6"/>
          </p:nvPr>
        </p:nvSpPr>
        <p:spPr>
          <a:xfrm>
            <a:off x="349153" y="5043466"/>
            <a:ext cx="11487147" cy="11367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0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t>11/12/17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>
                <a:solidFill>
                  <a:prstClr val="black">
                    <a:tint val="75000"/>
                  </a:prstClr>
                </a:solidFill>
                <a:latin typeface="Calibri"/>
              </a:rPr>
              <a:t>SC'17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FB1DA-2090-B048-95F2-510957A901A3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349153" y="909977"/>
            <a:ext cx="11487147" cy="11185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349153" y="2198575"/>
            <a:ext cx="11487147" cy="11190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5"/>
          </p:nvPr>
        </p:nvSpPr>
        <p:spPr>
          <a:xfrm>
            <a:off x="349153" y="3583427"/>
            <a:ext cx="11487147" cy="1136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6"/>
          </p:nvPr>
        </p:nvSpPr>
        <p:spPr>
          <a:xfrm>
            <a:off x="349153" y="5043466"/>
            <a:ext cx="11487147" cy="11367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t>11/12/17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>
                <a:solidFill>
                  <a:prstClr val="black">
                    <a:tint val="75000"/>
                  </a:prstClr>
                </a:solidFill>
                <a:latin typeface="Calibri"/>
              </a:rPr>
              <a:t>SC'17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FB1DA-2090-B048-95F2-510957A901A3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349153" y="909977"/>
            <a:ext cx="11487147" cy="11185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349153" y="2198575"/>
            <a:ext cx="11487147" cy="11190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5"/>
          </p:nvPr>
        </p:nvSpPr>
        <p:spPr>
          <a:xfrm>
            <a:off x="349153" y="3583427"/>
            <a:ext cx="11487147" cy="1136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6"/>
          </p:nvPr>
        </p:nvSpPr>
        <p:spPr>
          <a:xfrm>
            <a:off x="349153" y="5043466"/>
            <a:ext cx="11487147" cy="11367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t>11/12/17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>
                <a:solidFill>
                  <a:prstClr val="black">
                    <a:tint val="75000"/>
                  </a:prstClr>
                </a:solidFill>
                <a:latin typeface="Calibri"/>
              </a:rPr>
              <a:t>SC'17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FB1DA-2090-B048-95F2-510957A901A3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349153" y="909977"/>
            <a:ext cx="11487147" cy="11185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349153" y="2198575"/>
            <a:ext cx="11487147" cy="11190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5"/>
          </p:nvPr>
        </p:nvSpPr>
        <p:spPr>
          <a:xfrm>
            <a:off x="349153" y="3583427"/>
            <a:ext cx="11487147" cy="1136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6"/>
          </p:nvPr>
        </p:nvSpPr>
        <p:spPr>
          <a:xfrm>
            <a:off x="349153" y="5043466"/>
            <a:ext cx="11487147" cy="11367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t>11/12/17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>
                <a:solidFill>
                  <a:prstClr val="black">
                    <a:tint val="75000"/>
                  </a:prstClr>
                </a:solidFill>
                <a:latin typeface="Calibri"/>
              </a:rPr>
              <a:t>SC'17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FB1DA-2090-B048-95F2-510957A901A3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349153" y="909977"/>
            <a:ext cx="11487147" cy="11185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349153" y="2198575"/>
            <a:ext cx="11487147" cy="11190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5"/>
          </p:nvPr>
        </p:nvSpPr>
        <p:spPr>
          <a:xfrm>
            <a:off x="349153" y="3583427"/>
            <a:ext cx="11487147" cy="1136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6"/>
          </p:nvPr>
        </p:nvSpPr>
        <p:spPr>
          <a:xfrm>
            <a:off x="349153" y="5043466"/>
            <a:ext cx="11487147" cy="11367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t>11/12/17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>
                <a:solidFill>
                  <a:prstClr val="black">
                    <a:tint val="75000"/>
                  </a:prstClr>
                </a:solidFill>
                <a:latin typeface="Calibri"/>
              </a:rPr>
              <a:t>SC'17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FB1DA-2090-B048-95F2-510957A901A3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349153" y="909977"/>
            <a:ext cx="11487147" cy="11185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349153" y="2198575"/>
            <a:ext cx="11487147" cy="11190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5"/>
          </p:nvPr>
        </p:nvSpPr>
        <p:spPr>
          <a:xfrm>
            <a:off x="349153" y="3583427"/>
            <a:ext cx="11487147" cy="1136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6"/>
          </p:nvPr>
        </p:nvSpPr>
        <p:spPr>
          <a:xfrm>
            <a:off x="349153" y="5043466"/>
            <a:ext cx="11487147" cy="11367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t>11/12/17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>
                <a:solidFill>
                  <a:prstClr val="black">
                    <a:tint val="75000"/>
                  </a:prstClr>
                </a:solidFill>
                <a:latin typeface="Calibri"/>
              </a:rPr>
              <a:t>SC'17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FB1DA-2090-B048-95F2-510957A901A3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349153" y="909977"/>
            <a:ext cx="11487147" cy="11185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349153" y="2198575"/>
            <a:ext cx="11487147" cy="11190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5"/>
          </p:nvPr>
        </p:nvSpPr>
        <p:spPr>
          <a:xfrm>
            <a:off x="349153" y="3583427"/>
            <a:ext cx="11487147" cy="1136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6"/>
          </p:nvPr>
        </p:nvSpPr>
        <p:spPr>
          <a:xfrm>
            <a:off x="349153" y="5043466"/>
            <a:ext cx="11487147" cy="11367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t>11/12/17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>
                <a:solidFill>
                  <a:prstClr val="black">
                    <a:tint val="75000"/>
                  </a:prstClr>
                </a:solidFill>
                <a:latin typeface="Calibri"/>
              </a:rPr>
              <a:t>SC'17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FB1DA-2090-B048-95F2-510957A901A3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349153" y="909977"/>
            <a:ext cx="11487147" cy="11185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349153" y="2198575"/>
            <a:ext cx="11487147" cy="11190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5"/>
          </p:nvPr>
        </p:nvSpPr>
        <p:spPr>
          <a:xfrm>
            <a:off x="349153" y="3583427"/>
            <a:ext cx="11487147" cy="1136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6"/>
          </p:nvPr>
        </p:nvSpPr>
        <p:spPr>
          <a:xfrm>
            <a:off x="349153" y="5043466"/>
            <a:ext cx="11487147" cy="11367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t>11/12/17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>
                <a:solidFill>
                  <a:prstClr val="black">
                    <a:tint val="75000"/>
                  </a:prstClr>
                </a:solidFill>
                <a:latin typeface="Calibri"/>
              </a:rPr>
              <a:t>SC'17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FB1DA-2090-B048-95F2-510957A901A3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349153" y="909977"/>
            <a:ext cx="11487147" cy="11185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349153" y="2198575"/>
            <a:ext cx="11487147" cy="11190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5"/>
          </p:nvPr>
        </p:nvSpPr>
        <p:spPr>
          <a:xfrm>
            <a:off x="349153" y="3583427"/>
            <a:ext cx="11487147" cy="1136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6"/>
          </p:nvPr>
        </p:nvSpPr>
        <p:spPr>
          <a:xfrm>
            <a:off x="349153" y="5043466"/>
            <a:ext cx="11487147" cy="11367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t>11/12/17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>
                <a:solidFill>
                  <a:prstClr val="black">
                    <a:tint val="75000"/>
                  </a:prstClr>
                </a:solidFill>
                <a:latin typeface="Calibri"/>
              </a:rPr>
              <a:t>SC'17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FB1DA-2090-B048-95F2-510957A901A3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t>11/12/17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>
                <a:solidFill>
                  <a:prstClr val="black">
                    <a:tint val="75000"/>
                  </a:prstClr>
                </a:solidFill>
                <a:latin typeface="Calibri"/>
              </a:rPr>
              <a:t>SC'17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FB1DA-2090-B048-95F2-510957A901A3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349153" y="909977"/>
            <a:ext cx="11487147" cy="11185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349153" y="2198575"/>
            <a:ext cx="11487147" cy="11190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5"/>
          </p:nvPr>
        </p:nvSpPr>
        <p:spPr>
          <a:xfrm>
            <a:off x="349153" y="3583427"/>
            <a:ext cx="11487147" cy="1136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6"/>
          </p:nvPr>
        </p:nvSpPr>
        <p:spPr>
          <a:xfrm>
            <a:off x="349153" y="5043466"/>
            <a:ext cx="11487147" cy="11367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9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t>11/12/17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>
                <a:solidFill>
                  <a:prstClr val="black">
                    <a:tint val="75000"/>
                  </a:prstClr>
                </a:solidFill>
                <a:latin typeface="Calibri"/>
              </a:rPr>
              <a:t>SC'17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FB1DA-2090-B048-95F2-510957A901A3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349153" y="909977"/>
            <a:ext cx="11487147" cy="11185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349153" y="2198575"/>
            <a:ext cx="11487147" cy="11190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5"/>
          </p:nvPr>
        </p:nvSpPr>
        <p:spPr>
          <a:xfrm>
            <a:off x="349153" y="3583427"/>
            <a:ext cx="11487147" cy="1136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6"/>
          </p:nvPr>
        </p:nvSpPr>
        <p:spPr>
          <a:xfrm>
            <a:off x="349153" y="5043466"/>
            <a:ext cx="11487147" cy="11367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0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t>11/12/17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>
                <a:solidFill>
                  <a:prstClr val="black">
                    <a:tint val="75000"/>
                  </a:prstClr>
                </a:solidFill>
                <a:latin typeface="Calibri"/>
              </a:rPr>
              <a:t>SC'17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FB1DA-2090-B048-95F2-510957A901A3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349153" y="909977"/>
            <a:ext cx="11487147" cy="11185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349153" y="2198575"/>
            <a:ext cx="11487147" cy="11190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5"/>
          </p:nvPr>
        </p:nvSpPr>
        <p:spPr>
          <a:xfrm>
            <a:off x="349153" y="3583427"/>
            <a:ext cx="11487147" cy="1136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6"/>
          </p:nvPr>
        </p:nvSpPr>
        <p:spPr>
          <a:xfrm>
            <a:off x="349153" y="5043466"/>
            <a:ext cx="11487147" cy="11367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t>11/12/17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>
                <a:solidFill>
                  <a:prstClr val="black">
                    <a:tint val="75000"/>
                  </a:prstClr>
                </a:solidFill>
                <a:latin typeface="Calibri"/>
              </a:rPr>
              <a:t>SC'17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FB1DA-2090-B048-95F2-510957A901A3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349153" y="909977"/>
            <a:ext cx="11487147" cy="11185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349153" y="2198575"/>
            <a:ext cx="11487147" cy="11190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5"/>
          </p:nvPr>
        </p:nvSpPr>
        <p:spPr>
          <a:xfrm>
            <a:off x="349153" y="3583427"/>
            <a:ext cx="11487147" cy="1136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6"/>
          </p:nvPr>
        </p:nvSpPr>
        <p:spPr>
          <a:xfrm>
            <a:off x="349153" y="5043466"/>
            <a:ext cx="11487147" cy="11367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t>11/12/17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>
                <a:solidFill>
                  <a:prstClr val="black">
                    <a:tint val="75000"/>
                  </a:prstClr>
                </a:solidFill>
                <a:latin typeface="Calibri"/>
              </a:rPr>
              <a:t>SC'17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FB1DA-2090-B048-95F2-510957A901A3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349153" y="909977"/>
            <a:ext cx="11487147" cy="11185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349153" y="2198575"/>
            <a:ext cx="11487147" cy="11190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5"/>
          </p:nvPr>
        </p:nvSpPr>
        <p:spPr>
          <a:xfrm>
            <a:off x="349153" y="3583427"/>
            <a:ext cx="11487147" cy="1136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6"/>
          </p:nvPr>
        </p:nvSpPr>
        <p:spPr>
          <a:xfrm>
            <a:off x="349153" y="5043466"/>
            <a:ext cx="11487147" cy="11367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t>11/12/17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>
                <a:solidFill>
                  <a:prstClr val="black">
                    <a:tint val="75000"/>
                  </a:prstClr>
                </a:solidFill>
                <a:latin typeface="Calibri"/>
              </a:rPr>
              <a:t>SC'17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FB1DA-2090-B048-95F2-510957A901A3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349153" y="909977"/>
            <a:ext cx="11487147" cy="11185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349153" y="2198575"/>
            <a:ext cx="11487147" cy="11190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5"/>
          </p:nvPr>
        </p:nvSpPr>
        <p:spPr>
          <a:xfrm>
            <a:off x="349153" y="3583427"/>
            <a:ext cx="11487147" cy="1136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6"/>
          </p:nvPr>
        </p:nvSpPr>
        <p:spPr>
          <a:xfrm>
            <a:off x="349153" y="5043466"/>
            <a:ext cx="11487147" cy="11367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t>11/12/17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>
                <a:solidFill>
                  <a:prstClr val="black">
                    <a:tint val="75000"/>
                  </a:prstClr>
                </a:solidFill>
                <a:latin typeface="Calibri"/>
              </a:rPr>
              <a:t>SC'17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FB1DA-2090-B048-95F2-510957A901A3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349153" y="909977"/>
            <a:ext cx="11487147" cy="11185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349153" y="2198575"/>
            <a:ext cx="11487147" cy="11190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5"/>
          </p:nvPr>
        </p:nvSpPr>
        <p:spPr>
          <a:xfrm>
            <a:off x="349153" y="3583427"/>
            <a:ext cx="11487147" cy="1136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6"/>
          </p:nvPr>
        </p:nvSpPr>
        <p:spPr>
          <a:xfrm>
            <a:off x="349153" y="5043466"/>
            <a:ext cx="11487147" cy="11367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t>11/12/17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>
                <a:solidFill>
                  <a:prstClr val="black">
                    <a:tint val="75000"/>
                  </a:prstClr>
                </a:solidFill>
                <a:latin typeface="Calibri"/>
              </a:rPr>
              <a:t>SC'17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FB1DA-2090-B048-95F2-510957A901A3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349153" y="909977"/>
            <a:ext cx="11487147" cy="11185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349153" y="2198575"/>
            <a:ext cx="11487147" cy="11190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5"/>
          </p:nvPr>
        </p:nvSpPr>
        <p:spPr>
          <a:xfrm>
            <a:off x="349153" y="3583427"/>
            <a:ext cx="11487147" cy="1136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6"/>
          </p:nvPr>
        </p:nvSpPr>
        <p:spPr>
          <a:xfrm>
            <a:off x="349153" y="5043466"/>
            <a:ext cx="11487147" cy="11367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t>11/12/17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>
                <a:solidFill>
                  <a:prstClr val="black">
                    <a:tint val="75000"/>
                  </a:prstClr>
                </a:solidFill>
                <a:latin typeface="Calibri"/>
              </a:rPr>
              <a:t>SC'17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FB1DA-2090-B048-95F2-510957A901A3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349153" y="909977"/>
            <a:ext cx="11487147" cy="11185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349153" y="2198575"/>
            <a:ext cx="11487147" cy="11190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5"/>
          </p:nvPr>
        </p:nvSpPr>
        <p:spPr>
          <a:xfrm>
            <a:off x="349153" y="3583427"/>
            <a:ext cx="11487147" cy="1136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6"/>
          </p:nvPr>
        </p:nvSpPr>
        <p:spPr>
          <a:xfrm>
            <a:off x="349153" y="5043466"/>
            <a:ext cx="11487147" cy="11367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05" y="1734128"/>
            <a:ext cx="11873239" cy="698493"/>
          </a:xfrm>
        </p:spPr>
        <p:txBody>
          <a:bodyPr anchor="b">
            <a:normAutofit/>
          </a:bodyPr>
          <a:lstStyle>
            <a:lvl1pPr algn="ctr">
              <a:defRPr sz="4400" cap="sm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3235" y="2849782"/>
            <a:ext cx="8534400" cy="70040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t>11/12/17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>
                <a:solidFill>
                  <a:prstClr val="black">
                    <a:tint val="75000"/>
                  </a:prstClr>
                </a:solidFill>
                <a:latin typeface="Calibri"/>
              </a:rPr>
              <a:t>SC'17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FB1DA-2090-B048-95F2-510957A901A3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914400" y="2444811"/>
            <a:ext cx="104648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ubtitle 2"/>
          <p:cNvSpPr txBox="1">
            <a:spLocks/>
          </p:cNvSpPr>
          <p:nvPr/>
        </p:nvSpPr>
        <p:spPr>
          <a:xfrm>
            <a:off x="1873235" y="4774277"/>
            <a:ext cx="8534400" cy="7004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93A299"/>
              </a:buClr>
            </a:pPr>
            <a:fld id="{B07CD00D-ECE2-B341-910C-3E5E7B4740E6}" type="datetime4">
              <a:rPr lang="en-US" sz="2400" smtClean="0">
                <a:solidFill>
                  <a:srgbClr val="292934">
                    <a:lumMod val="75000"/>
                    <a:lumOff val="25000"/>
                  </a:srgbClr>
                </a:solidFill>
                <a:cs typeface="Times New Roman"/>
              </a:rPr>
              <a:pPr>
                <a:buClr>
                  <a:srgbClr val="93A299"/>
                </a:buClr>
              </a:pPr>
              <a:t>October 21, 2023</a:t>
            </a:fld>
            <a:endParaRPr lang="en-US" sz="2400" dirty="0">
              <a:solidFill>
                <a:srgbClr val="292934">
                  <a:lumMod val="75000"/>
                  <a:lumOff val="25000"/>
                </a:srgbClr>
              </a:solidFill>
              <a:cs typeface="Times New Roman"/>
            </a:endParaRPr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3"/>
          </p:nvPr>
        </p:nvSpPr>
        <p:spPr>
          <a:xfrm>
            <a:off x="1873251" y="3700463"/>
            <a:ext cx="8534400" cy="107315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274320" indent="0">
              <a:buNone/>
              <a:defRPr/>
            </a:lvl2pPr>
            <a:lvl3pPr marL="548640" indent="0">
              <a:buNone/>
              <a:defRPr/>
            </a:lvl3pPr>
            <a:lvl4pPr marL="822960" indent="0">
              <a:buNone/>
              <a:defRPr/>
            </a:lvl4pPr>
            <a:lvl5pPr marL="105156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t>11/12/17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>
                <a:solidFill>
                  <a:prstClr val="black">
                    <a:tint val="75000"/>
                  </a:prstClr>
                </a:solidFill>
                <a:latin typeface="Calibri"/>
              </a:rPr>
              <a:t>SC'17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FB1DA-2090-B048-95F2-510957A901A3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t>11/12/17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>
                <a:solidFill>
                  <a:prstClr val="black">
                    <a:tint val="75000"/>
                  </a:prstClr>
                </a:solidFill>
                <a:latin typeface="Calibri"/>
              </a:rPr>
              <a:t>SC'17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FB1DA-2090-B048-95F2-510957A901A3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609600" y="909977"/>
            <a:ext cx="10972800" cy="11185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609600" y="2198575"/>
            <a:ext cx="10972800" cy="11190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5"/>
          </p:nvPr>
        </p:nvSpPr>
        <p:spPr>
          <a:xfrm>
            <a:off x="609600" y="3583427"/>
            <a:ext cx="10972800" cy="1136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6"/>
          </p:nvPr>
        </p:nvSpPr>
        <p:spPr>
          <a:xfrm>
            <a:off x="609600" y="5043466"/>
            <a:ext cx="10972800" cy="11367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>
    <p:fade/>
  </p:transition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935847"/>
            <a:ext cx="5384800" cy="31401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935847"/>
            <a:ext cx="5384800" cy="31401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/>
                <a:cs typeface="Times New Roman"/>
              </a:defRPr>
            </a:lvl1pPr>
          </a:lstStyle>
          <a:p>
            <a:r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t>11/12/17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/>
                <a:cs typeface="Times New Roman"/>
              </a:defRPr>
            </a:lvl1pPr>
          </a:lstStyle>
          <a:p>
            <a:r>
              <a:rPr lang="it-IT">
                <a:solidFill>
                  <a:prstClr val="black">
                    <a:tint val="75000"/>
                  </a:prstClr>
                </a:solidFill>
                <a:latin typeface="Calibri"/>
              </a:rPr>
              <a:t>SC'17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FB1DA-2090-B048-95F2-510957A901A3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09600" y="4829213"/>
            <a:ext cx="10972800" cy="1550950"/>
          </a:xfrm>
          <a:solidFill>
            <a:schemeClr val="tx2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609600" y="4238625"/>
            <a:ext cx="10972800" cy="590550"/>
          </a:xfrm>
          <a:solidFill>
            <a:schemeClr val="tx2">
              <a:lumMod val="40000"/>
              <a:lumOff val="60000"/>
            </a:schemeClr>
          </a:solidFill>
          <a:ln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>
    <p:fade/>
  </p:transition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05" y="1734128"/>
            <a:ext cx="11873239" cy="698493"/>
          </a:xfrm>
        </p:spPr>
        <p:txBody>
          <a:bodyPr anchor="b">
            <a:normAutofit/>
          </a:bodyPr>
          <a:lstStyle>
            <a:lvl1pPr algn="ctr">
              <a:defRPr sz="4400" cap="sm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3235" y="2849782"/>
            <a:ext cx="8534400" cy="70040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t>11/12/17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>
                <a:solidFill>
                  <a:prstClr val="black">
                    <a:tint val="75000"/>
                  </a:prstClr>
                </a:solidFill>
                <a:latin typeface="Calibri"/>
              </a:rPr>
              <a:t>SC'17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FB1DA-2090-B048-95F2-510957A901A3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914400" y="2444811"/>
            <a:ext cx="104648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ubtitle 2"/>
          <p:cNvSpPr txBox="1">
            <a:spLocks/>
          </p:cNvSpPr>
          <p:nvPr/>
        </p:nvSpPr>
        <p:spPr>
          <a:xfrm>
            <a:off x="1873235" y="4774277"/>
            <a:ext cx="8534400" cy="7004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93A299"/>
              </a:buClr>
            </a:pPr>
            <a:fld id="{B07CD00D-ECE2-B341-910C-3E5E7B4740E6}" type="datetime4">
              <a:rPr lang="en-US" sz="2400" smtClean="0">
                <a:solidFill>
                  <a:srgbClr val="292934">
                    <a:lumMod val="75000"/>
                    <a:lumOff val="25000"/>
                  </a:srgbClr>
                </a:solidFill>
                <a:cs typeface="Times New Roman"/>
              </a:rPr>
              <a:pPr>
                <a:buClr>
                  <a:srgbClr val="93A299"/>
                </a:buClr>
              </a:pPr>
              <a:t>October 21, 2023</a:t>
            </a:fld>
            <a:endParaRPr lang="en-US" sz="2400" dirty="0">
              <a:solidFill>
                <a:srgbClr val="292934">
                  <a:lumMod val="75000"/>
                  <a:lumOff val="25000"/>
                </a:srgbClr>
              </a:solidFill>
              <a:cs typeface="Times New Roman"/>
            </a:endParaRPr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3"/>
          </p:nvPr>
        </p:nvSpPr>
        <p:spPr>
          <a:xfrm>
            <a:off x="1873251" y="3700463"/>
            <a:ext cx="8534400" cy="107315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274320" indent="0">
              <a:buNone/>
              <a:defRPr/>
            </a:lvl2pPr>
            <a:lvl3pPr marL="548640" indent="0">
              <a:buNone/>
              <a:defRPr/>
            </a:lvl3pPr>
            <a:lvl4pPr marL="822960" indent="0">
              <a:buNone/>
              <a:defRPr/>
            </a:lvl4pPr>
            <a:lvl5pPr marL="105156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>
    <p:fade/>
  </p:transition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t>11/12/17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>
                <a:solidFill>
                  <a:prstClr val="black">
                    <a:tint val="75000"/>
                  </a:prstClr>
                </a:solidFill>
                <a:latin typeface="Calibri"/>
              </a:rPr>
              <a:t>SC'17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FB1DA-2090-B048-95F2-510957A901A3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609600" y="909977"/>
            <a:ext cx="10972800" cy="11185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609600" y="2198575"/>
            <a:ext cx="10972800" cy="11190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5"/>
          </p:nvPr>
        </p:nvSpPr>
        <p:spPr>
          <a:xfrm>
            <a:off x="609600" y="3583427"/>
            <a:ext cx="10972800" cy="1136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6"/>
          </p:nvPr>
        </p:nvSpPr>
        <p:spPr>
          <a:xfrm>
            <a:off x="609600" y="5043466"/>
            <a:ext cx="10972800" cy="11367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>
    <p:fade/>
  </p:transition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935847"/>
            <a:ext cx="5384800" cy="31401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935847"/>
            <a:ext cx="5384800" cy="31401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/>
                <a:cs typeface="Times New Roman"/>
              </a:defRPr>
            </a:lvl1pPr>
          </a:lstStyle>
          <a:p>
            <a:r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t>11/12/17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/>
                <a:cs typeface="Times New Roman"/>
              </a:defRPr>
            </a:lvl1pPr>
          </a:lstStyle>
          <a:p>
            <a:r>
              <a:rPr lang="it-IT">
                <a:solidFill>
                  <a:prstClr val="black">
                    <a:tint val="75000"/>
                  </a:prstClr>
                </a:solidFill>
                <a:latin typeface="Calibri"/>
              </a:rPr>
              <a:t>SC'17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FB1DA-2090-B048-95F2-510957A901A3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09600" y="4829213"/>
            <a:ext cx="10972800" cy="1550950"/>
          </a:xfrm>
          <a:solidFill>
            <a:schemeClr val="tx2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609600" y="4238625"/>
            <a:ext cx="10972800" cy="590550"/>
          </a:xfrm>
          <a:solidFill>
            <a:schemeClr val="tx2">
              <a:lumMod val="40000"/>
              <a:lumOff val="60000"/>
            </a:schemeClr>
          </a:solidFill>
          <a:ln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>
    <p:fade/>
  </p:transition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05" y="1734128"/>
            <a:ext cx="11873239" cy="698493"/>
          </a:xfrm>
        </p:spPr>
        <p:txBody>
          <a:bodyPr anchor="b">
            <a:normAutofit/>
          </a:bodyPr>
          <a:lstStyle>
            <a:lvl1pPr algn="ctr">
              <a:defRPr sz="4400" cap="sm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3235" y="2849782"/>
            <a:ext cx="8534400" cy="70040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t>11/12/17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>
                <a:solidFill>
                  <a:prstClr val="black">
                    <a:tint val="75000"/>
                  </a:prstClr>
                </a:solidFill>
                <a:latin typeface="Calibri"/>
              </a:rPr>
              <a:t>SC'17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FB1DA-2090-B048-95F2-510957A901A3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914400" y="2444811"/>
            <a:ext cx="104648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ubtitle 2"/>
          <p:cNvSpPr txBox="1">
            <a:spLocks/>
          </p:cNvSpPr>
          <p:nvPr/>
        </p:nvSpPr>
        <p:spPr>
          <a:xfrm>
            <a:off x="1873235" y="4774277"/>
            <a:ext cx="8534400" cy="7004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93A299"/>
              </a:buClr>
            </a:pPr>
            <a:fld id="{B07CD00D-ECE2-B341-910C-3E5E7B4740E6}" type="datetime4">
              <a:rPr lang="en-US" sz="2400" smtClean="0">
                <a:solidFill>
                  <a:srgbClr val="292934">
                    <a:lumMod val="75000"/>
                    <a:lumOff val="25000"/>
                  </a:srgbClr>
                </a:solidFill>
                <a:cs typeface="Times New Roman"/>
              </a:rPr>
              <a:pPr>
                <a:buClr>
                  <a:srgbClr val="93A299"/>
                </a:buClr>
              </a:pPr>
              <a:t>October 21, 2023</a:t>
            </a:fld>
            <a:endParaRPr lang="en-US" sz="2400" dirty="0">
              <a:solidFill>
                <a:srgbClr val="292934">
                  <a:lumMod val="75000"/>
                  <a:lumOff val="25000"/>
                </a:srgbClr>
              </a:solidFill>
              <a:cs typeface="Times New Roman"/>
            </a:endParaRPr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3"/>
          </p:nvPr>
        </p:nvSpPr>
        <p:spPr>
          <a:xfrm>
            <a:off x="1873251" y="3700463"/>
            <a:ext cx="8534400" cy="107315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274320" indent="0">
              <a:buNone/>
              <a:defRPr/>
            </a:lvl2pPr>
            <a:lvl3pPr marL="548640" indent="0">
              <a:buNone/>
              <a:defRPr/>
            </a:lvl3pPr>
            <a:lvl4pPr marL="822960" indent="0">
              <a:buNone/>
              <a:defRPr/>
            </a:lvl4pPr>
            <a:lvl5pPr marL="105156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>
    <p:fade/>
  </p:transition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9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t>11/12/17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>
                <a:solidFill>
                  <a:prstClr val="black">
                    <a:tint val="75000"/>
                  </a:prstClr>
                </a:solidFill>
                <a:latin typeface="Calibri"/>
              </a:rPr>
              <a:t>SC'17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FB1DA-2090-B048-95F2-510957A901A3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609600" y="909977"/>
            <a:ext cx="10972800" cy="11185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609600" y="2198575"/>
            <a:ext cx="10972800" cy="11190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5"/>
          </p:nvPr>
        </p:nvSpPr>
        <p:spPr>
          <a:xfrm>
            <a:off x="609600" y="3583427"/>
            <a:ext cx="10972800" cy="1136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6"/>
          </p:nvPr>
        </p:nvSpPr>
        <p:spPr>
          <a:xfrm>
            <a:off x="609600" y="5043466"/>
            <a:ext cx="10972800" cy="11367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>
    <p:fade/>
  </p:transition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935847"/>
            <a:ext cx="5384800" cy="31401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935847"/>
            <a:ext cx="5384800" cy="31401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/>
                <a:cs typeface="Times New Roman"/>
              </a:defRPr>
            </a:lvl1pPr>
          </a:lstStyle>
          <a:p>
            <a:r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t>11/12/17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/>
                <a:cs typeface="Times New Roman"/>
              </a:defRPr>
            </a:lvl1pPr>
          </a:lstStyle>
          <a:p>
            <a:r>
              <a:rPr lang="it-IT">
                <a:solidFill>
                  <a:prstClr val="black">
                    <a:tint val="75000"/>
                  </a:prstClr>
                </a:solidFill>
                <a:latin typeface="Calibri"/>
              </a:rPr>
              <a:t>SC'17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FB1DA-2090-B048-95F2-510957A901A3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09600" y="4829213"/>
            <a:ext cx="10972800" cy="1550950"/>
          </a:xfrm>
          <a:solidFill>
            <a:schemeClr val="tx2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609600" y="4238625"/>
            <a:ext cx="10972800" cy="590550"/>
          </a:xfrm>
          <a:solidFill>
            <a:schemeClr val="tx2">
              <a:lumMod val="40000"/>
              <a:lumOff val="60000"/>
            </a:schemeClr>
          </a:solidFill>
          <a:ln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>
    <p:fade/>
  </p:transition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05" y="1734128"/>
            <a:ext cx="11873239" cy="698493"/>
          </a:xfrm>
        </p:spPr>
        <p:txBody>
          <a:bodyPr anchor="b">
            <a:normAutofit/>
          </a:bodyPr>
          <a:lstStyle>
            <a:lvl1pPr algn="ctr">
              <a:defRPr sz="4400" cap="sm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3235" y="2849782"/>
            <a:ext cx="8534400" cy="70040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t>11/12/17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>
                <a:solidFill>
                  <a:prstClr val="black">
                    <a:tint val="75000"/>
                  </a:prstClr>
                </a:solidFill>
                <a:latin typeface="Calibri"/>
              </a:rPr>
              <a:t>SC'17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FB1DA-2090-B048-95F2-510957A901A3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914400" y="2444811"/>
            <a:ext cx="104648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ubtitle 2"/>
          <p:cNvSpPr txBox="1">
            <a:spLocks/>
          </p:cNvSpPr>
          <p:nvPr/>
        </p:nvSpPr>
        <p:spPr>
          <a:xfrm>
            <a:off x="1873235" y="4774277"/>
            <a:ext cx="8534400" cy="7004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93A299"/>
              </a:buClr>
            </a:pPr>
            <a:fld id="{B07CD00D-ECE2-B341-910C-3E5E7B4740E6}" type="datetime4">
              <a:rPr lang="en-US" sz="2400" smtClean="0">
                <a:solidFill>
                  <a:srgbClr val="292934">
                    <a:lumMod val="75000"/>
                    <a:lumOff val="25000"/>
                  </a:srgbClr>
                </a:solidFill>
                <a:cs typeface="Times New Roman"/>
              </a:rPr>
              <a:pPr>
                <a:buClr>
                  <a:srgbClr val="93A299"/>
                </a:buClr>
              </a:pPr>
              <a:t>October 21, 2023</a:t>
            </a:fld>
            <a:endParaRPr lang="en-US" sz="2400" dirty="0">
              <a:solidFill>
                <a:srgbClr val="292934">
                  <a:lumMod val="75000"/>
                  <a:lumOff val="25000"/>
                </a:srgbClr>
              </a:solidFill>
              <a:cs typeface="Times New Roman"/>
            </a:endParaRPr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3"/>
          </p:nvPr>
        </p:nvSpPr>
        <p:spPr>
          <a:xfrm>
            <a:off x="1873251" y="3700463"/>
            <a:ext cx="8534400" cy="107315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274320" indent="0">
              <a:buNone/>
              <a:defRPr/>
            </a:lvl2pPr>
            <a:lvl3pPr marL="548640" indent="0">
              <a:buNone/>
              <a:defRPr/>
            </a:lvl3pPr>
            <a:lvl4pPr marL="822960" indent="0">
              <a:buNone/>
              <a:defRPr/>
            </a:lvl4pPr>
            <a:lvl5pPr marL="105156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>
    <p:fade/>
  </p:transition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0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t>11/12/17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>
                <a:solidFill>
                  <a:prstClr val="black">
                    <a:tint val="75000"/>
                  </a:prstClr>
                </a:solidFill>
                <a:latin typeface="Calibri"/>
              </a:rPr>
              <a:t>SC'17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FB1DA-2090-B048-95F2-510957A901A3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609600" y="909977"/>
            <a:ext cx="10972800" cy="11185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609600" y="2198575"/>
            <a:ext cx="10972800" cy="11190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5"/>
          </p:nvPr>
        </p:nvSpPr>
        <p:spPr>
          <a:xfrm>
            <a:off x="609600" y="3583427"/>
            <a:ext cx="10972800" cy="1136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6"/>
          </p:nvPr>
        </p:nvSpPr>
        <p:spPr>
          <a:xfrm>
            <a:off x="609600" y="5043466"/>
            <a:ext cx="10972800" cy="11367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t>11/12/17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>
                <a:solidFill>
                  <a:prstClr val="black">
                    <a:tint val="75000"/>
                  </a:prstClr>
                </a:solidFill>
                <a:latin typeface="Calibri"/>
              </a:rPr>
              <a:t>SC'17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FB1DA-2090-B048-95F2-510957A901A3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935847"/>
            <a:ext cx="5384800" cy="31401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935847"/>
            <a:ext cx="5384800" cy="31401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/>
                <a:cs typeface="Times New Roman"/>
              </a:defRPr>
            </a:lvl1pPr>
          </a:lstStyle>
          <a:p>
            <a:r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t>11/12/17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/>
                <a:cs typeface="Times New Roman"/>
              </a:defRPr>
            </a:lvl1pPr>
          </a:lstStyle>
          <a:p>
            <a:r>
              <a:rPr lang="it-IT">
                <a:solidFill>
                  <a:prstClr val="black">
                    <a:tint val="75000"/>
                  </a:prstClr>
                </a:solidFill>
                <a:latin typeface="Calibri"/>
              </a:rPr>
              <a:t>SC'17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FB1DA-2090-B048-95F2-510957A901A3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09600" y="4829213"/>
            <a:ext cx="10972800" cy="1550950"/>
          </a:xfrm>
          <a:solidFill>
            <a:schemeClr val="tx2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609600" y="4238625"/>
            <a:ext cx="10972800" cy="590550"/>
          </a:xfrm>
          <a:solidFill>
            <a:schemeClr val="tx2">
              <a:lumMod val="40000"/>
              <a:lumOff val="60000"/>
            </a:schemeClr>
          </a:solidFill>
          <a:ln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t>11/12/17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>
                <a:solidFill>
                  <a:prstClr val="black">
                    <a:tint val="75000"/>
                  </a:prstClr>
                </a:solidFill>
                <a:latin typeface="Calibri"/>
              </a:rPr>
              <a:t>SC'17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FB1DA-2090-B048-95F2-510957A901A3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t>11/12/17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>
                <a:solidFill>
                  <a:prstClr val="black">
                    <a:tint val="75000"/>
                  </a:prstClr>
                </a:solidFill>
                <a:latin typeface="Calibri"/>
              </a:rPr>
              <a:t>SC'17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FB1DA-2090-B048-95F2-510957A901A3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t>11/12/17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>
                <a:solidFill>
                  <a:prstClr val="black">
                    <a:tint val="75000"/>
                  </a:prstClr>
                </a:solidFill>
                <a:latin typeface="Calibri"/>
              </a:rPr>
              <a:t>SC'17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FB1DA-2090-B048-95F2-510957A901A3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t>11/12/17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>
                <a:solidFill>
                  <a:prstClr val="black">
                    <a:tint val="75000"/>
                  </a:prstClr>
                </a:solidFill>
                <a:latin typeface="Calibri"/>
              </a:rPr>
              <a:t>SC'17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FB1DA-2090-B048-95F2-510957A901A3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pic>
        <p:nvPicPr>
          <p:cNvPr id="8" name="Picture 7" descr="ppl-logo-white-s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379201" y="6291264"/>
            <a:ext cx="630767" cy="566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8" descr="ppl-logo-white-s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379201" y="6291264"/>
            <a:ext cx="630767" cy="566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47" Type="http://schemas.openxmlformats.org/officeDocument/2006/relationships/slideLayout" Target="../slideLayouts/slideLayout47.xml"/><Relationship Id="rId50" Type="http://schemas.openxmlformats.org/officeDocument/2006/relationships/slideLayout" Target="../slideLayouts/slideLayout50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9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3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52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slideLayout" Target="../slideLayouts/slideLayout48.xml"/><Relationship Id="rId8" Type="http://schemas.openxmlformats.org/officeDocument/2006/relationships/slideLayout" Target="../slideLayouts/slideLayout8.xml"/><Relationship Id="rId51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20" Type="http://schemas.openxmlformats.org/officeDocument/2006/relationships/slideLayout" Target="../slideLayouts/slideLayout20.xml"/><Relationship Id="rId41" Type="http://schemas.openxmlformats.org/officeDocument/2006/relationships/slideLayout" Target="../slideLayouts/slideLayout4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49" Type="http://schemas.openxmlformats.org/officeDocument/2006/relationships/slideLayout" Target="../slideLayouts/slideLayout4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06400" y="152400"/>
            <a:ext cx="113792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1219201"/>
            <a:ext cx="11074400" cy="4906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07275" y="6369251"/>
            <a:ext cx="18426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>
                    <a:lumMod val="40000"/>
                    <a:lumOff val="60000"/>
                  </a:schemeClr>
                </a:solidFill>
                <a:latin typeface="Book Antiqua" pitchFamily="18" charset="0"/>
              </a:defRPr>
            </a:lvl1pPr>
          </a:lstStyle>
          <a:p>
            <a:r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t>11/12/17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50212" y="6354765"/>
            <a:ext cx="4701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aseline="0">
                <a:solidFill>
                  <a:schemeClr val="tx2">
                    <a:lumMod val="40000"/>
                    <a:lumOff val="60000"/>
                  </a:schemeClr>
                </a:solidFill>
                <a:latin typeface="Book Antiqua" pitchFamily="18" charset="0"/>
              </a:defRPr>
            </a:lvl1pPr>
          </a:lstStyle>
          <a:p>
            <a:r>
              <a:rPr lang="it-IT">
                <a:solidFill>
                  <a:prstClr val="black">
                    <a:tint val="75000"/>
                  </a:prstClr>
                </a:solidFill>
                <a:latin typeface="Calibri"/>
              </a:rPr>
              <a:t>SC'17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5998" y="6356351"/>
            <a:ext cx="128846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  <a:latin typeface="Book Antiqua" pitchFamily="18" charset="0"/>
              </a:defRPr>
            </a:lvl1pPr>
          </a:lstStyle>
          <a:p>
            <a:fld id="{D91FB1DA-2090-B048-95F2-510957A901A3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5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468746" y="6004707"/>
            <a:ext cx="586458" cy="742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4604" y="5987615"/>
            <a:ext cx="774472" cy="774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86864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  <p:sldLayoutId id="2147483690" r:id="rId18"/>
    <p:sldLayoutId id="2147483691" r:id="rId19"/>
    <p:sldLayoutId id="2147483692" r:id="rId20"/>
    <p:sldLayoutId id="2147483693" r:id="rId21"/>
    <p:sldLayoutId id="2147483694" r:id="rId22"/>
    <p:sldLayoutId id="2147483695" r:id="rId23"/>
    <p:sldLayoutId id="2147483696" r:id="rId24"/>
    <p:sldLayoutId id="2147483697" r:id="rId25"/>
    <p:sldLayoutId id="2147483698" r:id="rId26"/>
    <p:sldLayoutId id="2147483699" r:id="rId27"/>
    <p:sldLayoutId id="2147483700" r:id="rId28"/>
    <p:sldLayoutId id="2147483701" r:id="rId29"/>
    <p:sldLayoutId id="2147483702" r:id="rId30"/>
    <p:sldLayoutId id="2147483703" r:id="rId31"/>
    <p:sldLayoutId id="2147483704" r:id="rId32"/>
    <p:sldLayoutId id="2147483705" r:id="rId33"/>
    <p:sldLayoutId id="2147483706" r:id="rId34"/>
    <p:sldLayoutId id="2147483707" r:id="rId35"/>
    <p:sldLayoutId id="2147483708" r:id="rId36"/>
    <p:sldLayoutId id="2147483709" r:id="rId37"/>
    <p:sldLayoutId id="2147483710" r:id="rId38"/>
    <p:sldLayoutId id="2147483711" r:id="rId39"/>
    <p:sldLayoutId id="2147483712" r:id="rId40"/>
    <p:sldLayoutId id="2147483713" r:id="rId41"/>
    <p:sldLayoutId id="2147483714" r:id="rId42"/>
    <p:sldLayoutId id="2147483715" r:id="rId43"/>
    <p:sldLayoutId id="2147483716" r:id="rId44"/>
    <p:sldLayoutId id="2147483717" r:id="rId45"/>
    <p:sldLayoutId id="2147483718" r:id="rId46"/>
    <p:sldLayoutId id="2147483719" r:id="rId47"/>
    <p:sldLayoutId id="2147483720" r:id="rId48"/>
    <p:sldLayoutId id="2147483721" r:id="rId49"/>
    <p:sldLayoutId id="2147483722" r:id="rId50"/>
  </p:sldLayoutIdLst>
  <p:transition>
    <p:fade/>
  </p:transition>
  <p:hf hdr="0"/>
  <p:txStyles>
    <p:titleStyle>
      <a:lvl1pPr algn="ctr" defTabSz="914400" rtl="0" eaLnBrk="1" latinLnBrk="0" hangingPunct="1">
        <a:spcBef>
          <a:spcPct val="0"/>
        </a:spcBef>
        <a:buNone/>
        <a:defRPr sz="40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 baseline="0">
          <a:solidFill>
            <a:schemeClr val="tx2">
              <a:lumMod val="50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941544" y="2209800"/>
            <a:ext cx="3048000" cy="6096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white"/>
                </a:solidFill>
                <a:latin typeface="Calibri"/>
              </a:rPr>
              <a:t>Message-driven execution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941544" y="3888780"/>
            <a:ext cx="3048000" cy="5334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>
                <a:solidFill>
                  <a:prstClr val="white"/>
                </a:solidFill>
                <a:latin typeface="Calibri"/>
              </a:rPr>
              <a:t>Migratability</a:t>
            </a:r>
            <a:endParaRPr lang="en-US" sz="2000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941544" y="5031780"/>
            <a:ext cx="3048000" cy="8382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white"/>
                </a:solidFill>
                <a:latin typeface="Calibri"/>
              </a:rPr>
              <a:t>Introspective and adaptive runtime system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5132965" y="1046742"/>
            <a:ext cx="2014518" cy="633460"/>
          </a:xfrm>
          <a:prstGeom prst="round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white"/>
                </a:solidFill>
                <a:latin typeface="Calibri"/>
              </a:rPr>
              <a:t>Scalable tools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8042568" y="1022930"/>
            <a:ext cx="3726859" cy="1062925"/>
          </a:xfrm>
          <a:prstGeom prst="round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white"/>
                </a:solidFill>
                <a:latin typeface="Calibri"/>
              </a:rPr>
              <a:t>Automatic overlap of communication and computation 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5029199" y="3048001"/>
            <a:ext cx="2580469" cy="651873"/>
          </a:xfrm>
          <a:prstGeom prst="round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white"/>
                </a:solidFill>
                <a:latin typeface="Calibri"/>
              </a:rPr>
              <a:t>Emulation for performance prediction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8286215" y="3904093"/>
            <a:ext cx="3239564" cy="601250"/>
          </a:xfrm>
          <a:prstGeom prst="round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white"/>
                </a:solidFill>
                <a:latin typeface="Calibri"/>
              </a:rPr>
              <a:t>Fault tolerance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6997197" y="4772043"/>
            <a:ext cx="3702358" cy="775282"/>
          </a:xfrm>
          <a:prstGeom prst="round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white"/>
                </a:solidFill>
                <a:latin typeface="Calibri"/>
              </a:rPr>
              <a:t>Dynamic load balancing (topology-aware, scalable)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6997197" y="5799686"/>
            <a:ext cx="3702358" cy="765957"/>
          </a:xfrm>
          <a:prstGeom prst="round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white"/>
                </a:solidFill>
                <a:latin typeface="Calibri"/>
              </a:rPr>
              <a:t>Temperature/power/energy optimizations</a:t>
            </a:r>
          </a:p>
        </p:txBody>
      </p:sp>
      <p:sp>
        <p:nvSpPr>
          <p:cNvPr id="15" name="Down Arrow 14"/>
          <p:cNvSpPr/>
          <p:nvPr/>
        </p:nvSpPr>
        <p:spPr>
          <a:xfrm>
            <a:off x="2389344" y="2819400"/>
            <a:ext cx="304800" cy="1069380"/>
          </a:xfrm>
          <a:prstGeom prst="downArrow">
            <a:avLst/>
          </a:prstGeom>
          <a:solidFill>
            <a:schemeClr val="tx2"/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6" name="Down Arrow 15"/>
          <p:cNvSpPr/>
          <p:nvPr/>
        </p:nvSpPr>
        <p:spPr>
          <a:xfrm>
            <a:off x="2389345" y="4422180"/>
            <a:ext cx="274319" cy="609600"/>
          </a:xfrm>
          <a:prstGeom prst="downArrow">
            <a:avLst/>
          </a:prstGeom>
          <a:solidFill>
            <a:schemeClr val="tx2"/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63" name="Title 6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Charm++ Benefits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45D6F5-C874-4283-99EA-D93D3B58E0B5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1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8848376" y="2226672"/>
            <a:ext cx="2115244" cy="472411"/>
          </a:xfrm>
          <a:prstGeom prst="round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white"/>
                </a:solidFill>
                <a:latin typeface="Calibri"/>
              </a:rPr>
              <a:t>Perfect </a:t>
            </a:r>
            <a:r>
              <a:rPr lang="en-US" dirty="0" err="1">
                <a:solidFill>
                  <a:prstClr val="white"/>
                </a:solidFill>
                <a:latin typeface="Calibri"/>
              </a:rPr>
              <a:t>prefetch</a:t>
            </a:r>
            <a:endParaRPr lang="en-US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8646924" y="2833554"/>
            <a:ext cx="2518148" cy="590514"/>
          </a:xfrm>
          <a:prstGeom prst="round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white"/>
                </a:solidFill>
                <a:latin typeface="Calibri"/>
              </a:rPr>
              <a:t>Compositionality</a:t>
            </a:r>
          </a:p>
        </p:txBody>
      </p:sp>
      <p:cxnSp>
        <p:nvCxnSpPr>
          <p:cNvPr id="31" name="Straight Arrow Connector 30"/>
          <p:cNvCxnSpPr>
            <a:stCxn id="2" idx="3"/>
            <a:endCxn id="8" idx="2"/>
          </p:cNvCxnSpPr>
          <p:nvPr/>
        </p:nvCxnSpPr>
        <p:spPr>
          <a:xfrm flipV="1">
            <a:off x="3989544" y="1680202"/>
            <a:ext cx="2150680" cy="834398"/>
          </a:xfrm>
          <a:prstGeom prst="straightConnector1">
            <a:avLst/>
          </a:prstGeom>
          <a:ln>
            <a:solidFill>
              <a:srgbClr val="6B3917"/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2" idx="3"/>
            <a:endCxn id="28" idx="1"/>
          </p:cNvCxnSpPr>
          <p:nvPr/>
        </p:nvCxnSpPr>
        <p:spPr>
          <a:xfrm flipV="1">
            <a:off x="3989544" y="2462878"/>
            <a:ext cx="4858832" cy="51722"/>
          </a:xfrm>
          <a:prstGeom prst="straightConnector1">
            <a:avLst/>
          </a:prstGeom>
          <a:ln>
            <a:solidFill>
              <a:srgbClr val="6B3917"/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2" idx="3"/>
            <a:endCxn id="9" idx="1"/>
          </p:cNvCxnSpPr>
          <p:nvPr/>
        </p:nvCxnSpPr>
        <p:spPr>
          <a:xfrm flipV="1">
            <a:off x="3989544" y="1554393"/>
            <a:ext cx="4053024" cy="960207"/>
          </a:xfrm>
          <a:prstGeom prst="straightConnector1">
            <a:avLst/>
          </a:prstGeom>
          <a:ln>
            <a:solidFill>
              <a:srgbClr val="6B3917"/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2" idx="3"/>
            <a:endCxn id="10" idx="0"/>
          </p:cNvCxnSpPr>
          <p:nvPr/>
        </p:nvCxnSpPr>
        <p:spPr>
          <a:xfrm>
            <a:off x="3989544" y="2514600"/>
            <a:ext cx="2329890" cy="533401"/>
          </a:xfrm>
          <a:prstGeom prst="straightConnector1">
            <a:avLst/>
          </a:prstGeom>
          <a:ln>
            <a:solidFill>
              <a:srgbClr val="6B3917"/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>
            <a:stCxn id="2" idx="3"/>
            <a:endCxn id="29" idx="1"/>
          </p:cNvCxnSpPr>
          <p:nvPr/>
        </p:nvCxnSpPr>
        <p:spPr>
          <a:xfrm>
            <a:off x="3989544" y="2514600"/>
            <a:ext cx="4657380" cy="614211"/>
          </a:xfrm>
          <a:prstGeom prst="straightConnector1">
            <a:avLst/>
          </a:prstGeom>
          <a:ln>
            <a:solidFill>
              <a:srgbClr val="6B3917"/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>
            <a:stCxn id="3" idx="3"/>
            <a:endCxn id="11" idx="1"/>
          </p:cNvCxnSpPr>
          <p:nvPr/>
        </p:nvCxnSpPr>
        <p:spPr>
          <a:xfrm>
            <a:off x="3989544" y="4155480"/>
            <a:ext cx="4296671" cy="49238"/>
          </a:xfrm>
          <a:prstGeom prst="straightConnector1">
            <a:avLst/>
          </a:prstGeom>
          <a:ln>
            <a:solidFill>
              <a:srgbClr val="6B3917"/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>
            <a:stCxn id="4" idx="3"/>
            <a:endCxn id="12" idx="1"/>
          </p:cNvCxnSpPr>
          <p:nvPr/>
        </p:nvCxnSpPr>
        <p:spPr>
          <a:xfrm flipV="1">
            <a:off x="3989544" y="5159684"/>
            <a:ext cx="3007653" cy="291196"/>
          </a:xfrm>
          <a:prstGeom prst="straightConnector1">
            <a:avLst/>
          </a:prstGeom>
          <a:ln>
            <a:solidFill>
              <a:srgbClr val="6B3917"/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>
            <a:stCxn id="4" idx="3"/>
            <a:endCxn id="14" idx="1"/>
          </p:cNvCxnSpPr>
          <p:nvPr/>
        </p:nvCxnSpPr>
        <p:spPr>
          <a:xfrm>
            <a:off x="3989544" y="5450880"/>
            <a:ext cx="3007653" cy="731785"/>
          </a:xfrm>
          <a:prstGeom prst="straightConnector1">
            <a:avLst/>
          </a:prstGeom>
          <a:ln>
            <a:solidFill>
              <a:srgbClr val="6B3917"/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Rounded Rectangle 29"/>
          <p:cNvSpPr/>
          <p:nvPr/>
        </p:nvSpPr>
        <p:spPr>
          <a:xfrm>
            <a:off x="1017744" y="1143000"/>
            <a:ext cx="3048000" cy="5334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>
                <a:solidFill>
                  <a:prstClr val="white"/>
                </a:solidFill>
                <a:latin typeface="Calibri"/>
              </a:rPr>
              <a:t>Overdecomposition</a:t>
            </a:r>
            <a:endParaRPr lang="en-US" sz="2000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33" name="Down Arrow 32"/>
          <p:cNvSpPr/>
          <p:nvPr/>
        </p:nvSpPr>
        <p:spPr>
          <a:xfrm>
            <a:off x="2389344" y="1676400"/>
            <a:ext cx="304800" cy="533400"/>
          </a:xfrm>
          <a:prstGeom prst="downArrow">
            <a:avLst/>
          </a:prstGeom>
          <a:solidFill>
            <a:schemeClr val="tx2"/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6" name="Footer Placeholder 6">
            <a:extLst>
              <a:ext uri="{FF2B5EF4-FFF2-40B4-BE49-F238E27FC236}">
                <a16:creationId xmlns:a16="http://schemas.microsoft.com/office/drawing/2014/main" id="{C25AA627-3E27-B86A-554C-8EB2120778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750212" y="6354765"/>
            <a:ext cx="4701309" cy="365125"/>
          </a:xfrm>
        </p:spPr>
        <p:txBody>
          <a:bodyPr/>
          <a:lstStyle/>
          <a:p>
            <a:r>
              <a:rPr lang="it-IT" dirty="0">
                <a:solidFill>
                  <a:prstClr val="black">
                    <a:tint val="75000"/>
                  </a:prstClr>
                </a:solidFill>
                <a:latin typeface="Calibri"/>
              </a:rPr>
              <a:t>Charm Tutorial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52394919"/>
      </p:ext>
    </p:extLst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Rectangle 45"/>
          <p:cNvSpPr/>
          <p:nvPr/>
        </p:nvSpPr>
        <p:spPr>
          <a:xfrm>
            <a:off x="5029200" y="3886200"/>
            <a:ext cx="4343400" cy="381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45" name="Rectangle 44"/>
          <p:cNvSpPr/>
          <p:nvPr/>
        </p:nvSpPr>
        <p:spPr>
          <a:xfrm>
            <a:off x="5029200" y="3200400"/>
            <a:ext cx="4343400" cy="381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44" name="Rectangle 43"/>
          <p:cNvSpPr/>
          <p:nvPr/>
        </p:nvSpPr>
        <p:spPr>
          <a:xfrm>
            <a:off x="5029200" y="2667000"/>
            <a:ext cx="4343400" cy="381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43" name="Rectangle 42"/>
          <p:cNvSpPr/>
          <p:nvPr/>
        </p:nvSpPr>
        <p:spPr>
          <a:xfrm>
            <a:off x="5029200" y="2057400"/>
            <a:ext cx="4343400" cy="381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40" name="Slide Number Placeholder 3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C72E0-3E7F-4709-B8DF-5EC8A0346E37}" type="slidenum">
              <a:rPr lang="en-US" smtClean="0"/>
              <a:pPr/>
              <a:t>10</a:t>
            </a:fld>
            <a:endParaRPr lang="en-US" dirty="0"/>
          </a:p>
        </p:txBody>
      </p:sp>
      <p:pic>
        <p:nvPicPr>
          <p:cNvPr id="35848" name="Picture 4" descr="parallelCompSiamPiec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1646559" y="2217435"/>
            <a:ext cx="2406732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" name="Rectangle 28"/>
          <p:cNvSpPr/>
          <p:nvPr/>
        </p:nvSpPr>
        <p:spPr>
          <a:xfrm>
            <a:off x="3638119" y="4274835"/>
            <a:ext cx="762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8" name="TextBox 49"/>
          <p:cNvSpPr txBox="1">
            <a:spLocks noChangeArrowheads="1"/>
          </p:cNvSpPr>
          <p:nvPr/>
        </p:nvSpPr>
        <p:spPr bwMode="auto">
          <a:xfrm>
            <a:off x="2025757" y="5044470"/>
            <a:ext cx="8369085" cy="1569660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lvl="1"/>
            <a:r>
              <a:rPr lang="en-US" sz="2400" b="1" dirty="0">
                <a:ea typeface="ＭＳ Ｐゴシック"/>
                <a:cs typeface="ＭＳ Ｐゴシック"/>
              </a:rPr>
              <a:t>Recall: </a:t>
            </a:r>
            <a:r>
              <a:rPr lang="en-US" sz="2400" dirty="0">
                <a:ea typeface="ＭＳ Ｐゴシック"/>
                <a:cs typeface="ＭＳ Ｐゴシック"/>
              </a:rPr>
              <a:t>different modules, written in different languages/paradigms, can overlap in time and on processors, without programmer having to worry about this explicitly</a:t>
            </a:r>
          </a:p>
        </p:txBody>
      </p:sp>
      <p:sp>
        <p:nvSpPr>
          <p:cNvPr id="41" name="TextBox 5"/>
          <p:cNvSpPr txBox="1">
            <a:spLocks noChangeArrowheads="1"/>
          </p:cNvSpPr>
          <p:nvPr/>
        </p:nvSpPr>
        <p:spPr bwMode="auto">
          <a:xfrm>
            <a:off x="2579177" y="679350"/>
            <a:ext cx="7033647" cy="523220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ea typeface="ＭＳ Ｐゴシック"/>
                <a:cs typeface="ＭＳ Ｐゴシック"/>
              </a:rPr>
              <a:t>Parallel Composition: </a:t>
            </a:r>
            <a:r>
              <a:rPr lang="en-US" sz="2800" dirty="0">
                <a:ea typeface="ＭＳ Ｐゴシック"/>
                <a:cs typeface="ＭＳ Ｐゴシック"/>
              </a:rPr>
              <a:t>A1; (B || C ); A2</a:t>
            </a:r>
          </a:p>
        </p:txBody>
      </p:sp>
      <p:sp>
        <p:nvSpPr>
          <p:cNvPr id="22" name="Rectangle 21"/>
          <p:cNvSpPr/>
          <p:nvPr/>
        </p:nvSpPr>
        <p:spPr>
          <a:xfrm>
            <a:off x="3866719" y="2750835"/>
            <a:ext cx="76200" cy="76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638119" y="2522235"/>
            <a:ext cx="76200" cy="76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3485719" y="2598435"/>
            <a:ext cx="76200" cy="76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3714319" y="2827035"/>
            <a:ext cx="76200" cy="76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3638119" y="2979435"/>
            <a:ext cx="76200" cy="76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>
            <a:off x="3561919" y="3131835"/>
            <a:ext cx="76200" cy="76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3333319" y="2979435"/>
            <a:ext cx="76200" cy="76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3333319" y="2750835"/>
            <a:ext cx="76200" cy="76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5" name="Rectangle 34"/>
          <p:cNvSpPr/>
          <p:nvPr/>
        </p:nvSpPr>
        <p:spPr>
          <a:xfrm>
            <a:off x="3333319" y="3817635"/>
            <a:ext cx="762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6" name="Rectangle 35"/>
          <p:cNvSpPr/>
          <p:nvPr/>
        </p:nvSpPr>
        <p:spPr>
          <a:xfrm>
            <a:off x="3409519" y="3970035"/>
            <a:ext cx="76200" cy="76200"/>
          </a:xfrm>
          <a:prstGeom prst="rect">
            <a:avLst/>
          </a:prstGeom>
          <a:solidFill>
            <a:srgbClr val="FF0000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3416145" y="3880583"/>
            <a:ext cx="762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>
            <a:off x="3561919" y="3817635"/>
            <a:ext cx="762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2" name="Rectangle 31"/>
          <p:cNvSpPr/>
          <p:nvPr/>
        </p:nvSpPr>
        <p:spPr>
          <a:xfrm>
            <a:off x="3714319" y="3893835"/>
            <a:ext cx="762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1" name="Rectangle 30"/>
          <p:cNvSpPr/>
          <p:nvPr/>
        </p:nvSpPr>
        <p:spPr>
          <a:xfrm>
            <a:off x="3790519" y="4046235"/>
            <a:ext cx="762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3" name="Rectangle 32"/>
          <p:cNvSpPr/>
          <p:nvPr/>
        </p:nvSpPr>
        <p:spPr>
          <a:xfrm>
            <a:off x="3485719" y="4122435"/>
            <a:ext cx="762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3257119" y="4046235"/>
            <a:ext cx="762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3333319" y="4274835"/>
            <a:ext cx="762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4" name="Rectangle 33"/>
          <p:cNvSpPr/>
          <p:nvPr/>
        </p:nvSpPr>
        <p:spPr>
          <a:xfrm>
            <a:off x="3485719" y="4351035"/>
            <a:ext cx="762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7" name="Rectangle 36"/>
          <p:cNvSpPr/>
          <p:nvPr/>
        </p:nvSpPr>
        <p:spPr>
          <a:xfrm>
            <a:off x="3790519" y="4198635"/>
            <a:ext cx="762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4612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1.48148E-6 C 0.00573 -0.01482 0.01159 -0.02963 0.02552 -0.05509 C 0.03946 -0.08056 0.06341 -0.13704 0.08282 -0.15278 C 0.10222 -0.16852 0.12175 -0.15903 0.14141 -0.14931 " pathEditMode="relative" rAng="0" ptsTypes="AAAA">
                                      <p:cBhvr>
                                        <p:cTn id="6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070" y="-8056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25 -0.00509 C 0.0013 -0.03449 0.01498 -0.06366 0.03659 -0.07569 C 0.05795 -0.08796 0.08711 -0.0831 0.11641 -0.07824 " pathEditMode="relative" rAng="0" ptsTypes="AAA">
                                      <p:cBhvr>
                                        <p:cTn id="8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445" y="-3912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524 -0.05115 C 0.02865 -0.08078 0.04206 -0.11018 0.04701 -0.13148 C 0.05209 -0.15277 0.04649 -0.15509 0.04584 -0.17963 C 0.04505 -0.20393 0.03347 -0.25787 0.04297 -0.27824 C 0.05248 -0.29838 0.09102 -0.3 0.10274 -0.30162 C 0.11446 -0.30324 0.11172 -0.29074 0.11341 -0.28865 " pathEditMode="relative" rAng="0" ptsTypes="AAAAAA">
                                      <p:cBhvr>
                                        <p:cTn id="10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909" y="-12523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4.07407E-6 C 0.01419 -0.01527 0.02825 -0.03055 0.05508 -0.03634 C 0.0819 -0.04213 0.14284 -0.03449 0.16146 -0.03634 C 0.18021 -0.04027 0.1733 -0.04791 0.16653 -0.05532 " pathEditMode="relative" rAng="0" ptsTypes="AAAA">
                                      <p:cBhvr>
                                        <p:cTn id="12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672" y="-2778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2.96296E-6 C 0.0138 0.03866 0.02748 0.07732 0.04219 0.10232 C 0.05703 0.12732 0.06914 0.13843 0.08907 0.14977 C 0.10899 0.16088 0.14818 0.1632 0.16224 0.16945 C 0.1763 0.1757 0.17513 0.18125 0.17422 0.18727 " pathEditMode="relative" rAng="0" ptsTypes="AAAAA">
                                      <p:cBhvr>
                                        <p:cTn id="14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737" y="9352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0.00046 C 0.01198 0.00903 0.02448 0.01968 0.04297 0.01968 C 0.06159 0.01968 0.08763 -0.00416 0.11133 -0.00416 C 0.13503 -0.00416 0.17383 0.00348 0.1849 0.01551 C 0.19623 0.02778 0.18672 0.04908 0.17761 0.07223 " pathEditMode="relative" rAng="0" ptsTypes="AAAAA">
                                      <p:cBhvr>
                                        <p:cTn id="16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505" y="3449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1.48148E-6 C 0.003 0.00833 0.00612 0.01667 0.0125 0.02153 C 0.01901 0.02639 0.02058 0.02731 0.03933 0.0287 C 0.05808 0.03032 0.10612 0.03032 0.125 0.03032 C 0.14375 0.03032 0.14792 0.03032 0.15235 0.03032 " pathEditMode="relative" rAng="0" ptsTypes="AAAAA">
                                      <p:cBhvr>
                                        <p:cTn id="18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617" y="1505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2.96296E-6 C 0.00521 0.00023 0.01042 0.00047 0.02175 0.00116 C 0.03321 0.00185 0.04649 0.00301 0.06719 0.00371 C 0.08776 0.00417 0.1293 0.00394 0.14479 0.0044 C 0.16029 0.0051 0.16016 0.00579 0.16016 0.00672 " pathEditMode="relative" rAng="0" ptsTypes="AAAAA">
                                      <p:cBhvr>
                                        <p:cTn id="20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008" y="324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354 0.00347 C 0.03867 0.0162 0.06393 0.02916 0.08555 0.03981 C 0.10729 0.05023 0.1237 0.05139 0.14375 0.06713 C 0.16393 0.0831 0.19584 0.12083 0.20664 0.13449 C 0.21745 0.14791 0.21302 0.14838 0.20873 0.14884 " pathEditMode="relative" rAng="0" ptsTypes="AAAAA">
                                      <p:cBhvr>
                                        <p:cTn id="22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987" y="7269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0833E-6 -2.96296E-6 C 0.01328 0.00139 0.02683 0.00255 0.04545 -0.00092 C 0.06407 -0.00463 0.09427 -0.01713 0.11237 -0.02152 C 0.13034 -0.02615 0.13815 -0.02754 0.15443 -0.02801 C 0.17071 -0.02847 0.20183 -0.02639 0.21094 -0.02477 C 0.22005 -0.02338 0.20912 -0.01944 0.2086 -0.01828 " pathEditMode="relative" rAng="0" ptsTypes="AAAAAA">
                                      <p:cBhvr>
                                        <p:cTn id="24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716" y="-1366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0.00185 C 0.01315 -0.00139 0.0267 -0.00417 0.05508 -0.00162 C 0.08347 0.00069 0.13907 0.01065 0.17018 0.0162 C 0.2013 0.02176 0.22422 0.01296 0.24219 0.03148 C 0.26016 0.05023 0.26901 0.08912 0.278 0.12801 " pathEditMode="relative" rAng="0" ptsTypes="AAAAA">
                                      <p:cBhvr>
                                        <p:cTn id="26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893" y="6065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0.00439 C 0.0448 0.00532 0.08998 0.00648 0.11914 0.00648 C 0.14818 0.00625 0.15612 0.00277 0.17526 0.00347 C 0.1944 0.00393 0.22162 0.00764 0.2336 0.00972 C 0.24558 0.01203 0.24623 0.01435 0.24714 0.01689 " pathEditMode="relative" rAng="0" ptsTypes="AAAAA">
                                      <p:cBhvr>
                                        <p:cTn id="28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357" y="556"/>
                                    </p:animMotion>
                                  </p:childTnLst>
                                </p:cTn>
                              </p:par>
                              <p:par>
                                <p:cTn id="2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7.40741E-7 C 0.00157 -0.01042 0.00326 -0.0206 0.00729 -0.0294 C 0.01133 -0.03773 0.00104 -0.0456 0.02409 -0.05208 C 0.04714 -0.05856 0.11979 -0.06157 0.14558 -0.06852 C 0.17136 -0.07523 0.17539 -0.0838 0.17969 -0.09236 " pathEditMode="relative" rAng="0" ptsTypes="AAAAA">
                                      <p:cBhvr>
                                        <p:cTn id="30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984" y="-4630"/>
                                    </p:animMotion>
                                  </p:childTnLst>
                                </p:cTn>
                              </p:par>
                              <p:par>
                                <p:cTn id="3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0.00834 C -2.5E-6 0.01204 -2.5E-6 0.01574 0.01862 0.02014 C 0.03724 0.02477 0.08802 0.06065 0.11198 0.03588 C 0.13607 0.01111 0.14258 -0.08264 0.16263 -0.12801 C 0.18282 -0.17361 0.22344 -0.21389 0.23412 -0.23704 C 0.24479 -0.26018 0.22787 -0.2618 0.2267 -0.26666 " pathEditMode="relative" rAng="0" ptsTypes="AAAAAA">
                                      <p:cBhvr>
                                        <p:cTn id="32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875" y="-11944"/>
                                    </p:animMotion>
                                  </p:childTnLst>
                                </p:cTn>
                              </p:par>
                              <p:par>
                                <p:cTn id="3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1.85185E-6 C 0.00782 -0.01157 0.01563 -0.02291 0.04584 -0.03958 C 0.07604 -0.05648 0.14753 -0.08287 0.18073 -0.10023 C 0.21393 -0.11759 0.24857 -0.13217 0.24479 -0.14329 C 0.24102 -0.15463 0.17539 -0.16041 0.15782 -0.16713 C 0.14024 -0.17361 0.13998 -0.1787 0.13959 -0.18333 " pathEditMode="relative" rAng="0" ptsTypes="AAAAAA">
                                      <p:cBhvr>
                                        <p:cTn id="34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253" y="-9167"/>
                                    </p:animMotion>
                                  </p:childTnLst>
                                </p:cTn>
                              </p:par>
                              <p:par>
                                <p:cTn id="3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3 4.81481E-6 C -0.0138 -0.0125 -0.02734 -0.02477 -0.03034 -0.07223 C -0.03333 -0.11968 -0.0457 -0.24098 -0.01836 -0.28565 C 0.00912 -0.3301 0.09089 -0.3375 0.13438 -0.34028 C 0.178 -0.34283 0.22448 -0.30788 0.24258 -0.30116 " pathEditMode="relative" rAng="0" ptsTypes="AAAAA">
                                      <p:cBhvr>
                                        <p:cTn id="36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352" y="-17014"/>
                                    </p:animMotion>
                                  </p:childTnLst>
                                </p:cTn>
                              </p:par>
                              <p:par>
                                <p:cTn id="3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3.7037E-6 C 0.03959 0.00208 0.07943 0.00393 0.10573 -0.00209 C 0.1319 -0.00811 0.13334 0.00069 0.15808 -0.03611 C 0.18268 -0.07292 0.23711 -0.19144 0.253 -0.22223 " pathEditMode="relative" rAng="0" ptsTypes="AAAA">
                                      <p:cBhvr>
                                        <p:cTn id="38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643" y="-11019"/>
                                    </p:animMotion>
                                  </p:childTnLst>
                                </p:cTn>
                              </p:par>
                              <p:par>
                                <p:cTn id="3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3.7037E-7 C 0.00742 -0.00602 0.01498 -0.01181 0.03021 -0.01574 C 0.04558 -0.01991 0.05703 -0.02269 0.09089 -0.02431 C 0.12487 -0.02616 0.20912 -0.02384 0.23347 -0.02685 C 0.25782 -0.02986 0.2474 -0.03611 0.23724 -0.04236 " pathEditMode="relative" rAng="0" ptsTypes="AAAAA">
                                      <p:cBhvr>
                                        <p:cTn id="4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422" y="-2130"/>
                                    </p:animMotion>
                                  </p:childTnLst>
                                </p:cTn>
                              </p:par>
                              <p:par>
                                <p:cTn id="4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0.00116 C 0.12761 0.00625 0.25534 0.01158 0.30209 -0.02037 C 0.34883 -0.05231 0.28529 -0.16273 0.28073 -0.19027 C 0.27617 -0.21805 0.27539 -0.20231 0.27448 -0.18634 " pathEditMode="relative" rAng="0" ptsTypes="AAAA">
                                      <p:cBhvr>
                                        <p:cTn id="42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951" y="-10139"/>
                                    </p:animMotion>
                                  </p:childTnLst>
                                </p:cTn>
                              </p:par>
                              <p:par>
                                <p:cTn id="4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4.81481E-6 C 0.02201 -0.00625 0.04414 -0.0125 0.08711 -0.02917 C 0.13008 -0.04607 0.22787 -0.0838 0.25768 -0.10186 C 0.28737 -0.11968 0.27643 -0.12848 0.26524 -0.13681 " pathEditMode="relative" rAng="0" ptsTypes="AAAA">
                                      <p:cBhvr>
                                        <p:cTn id="44" dur="3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841" y="-685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22" grpId="0" animBg="1"/>
      <p:bldP spid="7" grpId="0" animBg="1"/>
      <p:bldP spid="14" grpId="0" animBg="1"/>
      <p:bldP spid="23" grpId="1" animBg="1"/>
      <p:bldP spid="24" grpId="0" animBg="1"/>
      <p:bldP spid="25" grpId="0" animBg="1"/>
      <p:bldP spid="21" grpId="0" animBg="1"/>
      <p:bldP spid="15" grpId="0" animBg="1"/>
      <p:bldP spid="35" grpId="0" animBg="1"/>
      <p:bldP spid="36" grpId="0" animBg="1"/>
      <p:bldP spid="30" grpId="0" animBg="1"/>
      <p:bldP spid="26" grpId="0" animBg="1"/>
      <p:bldP spid="32" grpId="0" animBg="1"/>
      <p:bldP spid="31" grpId="0" animBg="1"/>
      <p:bldP spid="33" grpId="0" animBg="1"/>
      <p:bldP spid="28" grpId="0" animBg="1"/>
      <p:bldP spid="27" grpId="0" animBg="1"/>
      <p:bldP spid="34" grpId="0" animBg="1"/>
      <p:bldP spid="3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3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Locality and </a:t>
            </a:r>
            <a:r>
              <a:rPr lang="en-US" dirty="0" err="1"/>
              <a:t>Prefetch</a:t>
            </a:r>
            <a:endParaRPr lang="en-US" dirty="0"/>
          </a:p>
        </p:txBody>
      </p:sp>
      <p:sp>
        <p:nvSpPr>
          <p:cNvPr id="3277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Objects connote and promote locality</a:t>
            </a:r>
          </a:p>
          <a:p>
            <a:r>
              <a:rPr lang="en-US" dirty="0"/>
              <a:t>Message-driven execution</a:t>
            </a:r>
          </a:p>
          <a:p>
            <a:pPr lvl="1"/>
            <a:r>
              <a:rPr lang="en-US" dirty="0"/>
              <a:t>A strong principle of prediction for data and code use</a:t>
            </a:r>
          </a:p>
          <a:p>
            <a:pPr lvl="1"/>
            <a:r>
              <a:rPr lang="en-US" dirty="0"/>
              <a:t>Much stronger than principle of locality</a:t>
            </a:r>
          </a:p>
          <a:p>
            <a:pPr lvl="2"/>
            <a:r>
              <a:rPr lang="en-US" dirty="0"/>
              <a:t>Can use to scale memory wall:</a:t>
            </a:r>
          </a:p>
          <a:p>
            <a:pPr lvl="2"/>
            <a:r>
              <a:rPr lang="en-US" dirty="0"/>
              <a:t>Prefetching of needed data: </a:t>
            </a:r>
          </a:p>
          <a:p>
            <a:pPr lvl="3"/>
            <a:r>
              <a:rPr lang="en-US" dirty="0"/>
              <a:t>Into scratchpad memories, for example</a:t>
            </a:r>
          </a:p>
        </p:txBody>
      </p:sp>
      <p:sp>
        <p:nvSpPr>
          <p:cNvPr id="28" name="Slide Number Placeholder 2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9F3CA-D42A-4F16-9502-7E916E4DA7FE}" type="slidenum">
              <a:rPr lang="en-US" smtClean="0"/>
              <a:pPr/>
              <a:t>2</a:t>
            </a:fld>
            <a:endParaRPr lang="en-US" dirty="0"/>
          </a:p>
        </p:txBody>
      </p:sp>
      <p:grpSp>
        <p:nvGrpSpPr>
          <p:cNvPr id="26" name="Group 25"/>
          <p:cNvGrpSpPr/>
          <p:nvPr/>
        </p:nvGrpSpPr>
        <p:grpSpPr>
          <a:xfrm>
            <a:off x="7701122" y="2842640"/>
            <a:ext cx="2849106" cy="3405067"/>
            <a:chOff x="4678503" y="1679150"/>
            <a:chExt cx="3302576" cy="4316613"/>
          </a:xfrm>
        </p:grpSpPr>
        <p:sp>
          <p:nvSpPr>
            <p:cNvPr id="29" name="Rectangle 28"/>
            <p:cNvSpPr/>
            <p:nvPr/>
          </p:nvSpPr>
          <p:spPr>
            <a:xfrm>
              <a:off x="4678503" y="1679150"/>
              <a:ext cx="3302576" cy="4316613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30" name="Rounded Rectangle 29"/>
            <p:cNvSpPr/>
            <p:nvPr/>
          </p:nvSpPr>
          <p:spPr>
            <a:xfrm>
              <a:off x="5183977" y="1972252"/>
              <a:ext cx="300731" cy="321096"/>
            </a:xfrm>
            <a:prstGeom prst="roundRect">
              <a:avLst/>
            </a:prstGeom>
            <a:solidFill>
              <a:schemeClr val="accent3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31" name="Rounded Rectangle 30"/>
            <p:cNvSpPr/>
            <p:nvPr/>
          </p:nvSpPr>
          <p:spPr>
            <a:xfrm>
              <a:off x="6124445" y="2199442"/>
              <a:ext cx="300731" cy="321096"/>
            </a:xfrm>
            <a:prstGeom prst="round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32" name="Rounded Rectangle 31"/>
            <p:cNvSpPr/>
            <p:nvPr/>
          </p:nvSpPr>
          <p:spPr>
            <a:xfrm>
              <a:off x="5238655" y="3090027"/>
              <a:ext cx="300731" cy="321096"/>
            </a:xfrm>
            <a:prstGeom prst="round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33" name="Rounded Rectangle 32"/>
            <p:cNvSpPr/>
            <p:nvPr/>
          </p:nvSpPr>
          <p:spPr>
            <a:xfrm>
              <a:off x="6274810" y="2929479"/>
              <a:ext cx="300731" cy="321096"/>
            </a:xfrm>
            <a:prstGeom prst="round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34" name="Rounded Rectangle 33"/>
            <p:cNvSpPr/>
            <p:nvPr/>
          </p:nvSpPr>
          <p:spPr>
            <a:xfrm>
              <a:off x="7198875" y="3174845"/>
              <a:ext cx="300731" cy="321096"/>
            </a:xfrm>
            <a:prstGeom prst="round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5238656" y="3873852"/>
              <a:ext cx="2260951" cy="4890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solidFill>
                    <a:prstClr val="black"/>
                  </a:solidFill>
                  <a:latin typeface="Calibri"/>
                </a:rPr>
                <a:t>Processor 1</a:t>
              </a:r>
            </a:p>
          </p:txBody>
        </p:sp>
        <p:sp>
          <p:nvSpPr>
            <p:cNvPr id="36" name="Oval 35"/>
            <p:cNvSpPr/>
            <p:nvPr/>
          </p:nvSpPr>
          <p:spPr>
            <a:xfrm>
              <a:off x="5361681" y="4539389"/>
              <a:ext cx="2009431" cy="613525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5238656" y="4539389"/>
              <a:ext cx="2260951" cy="44826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prstClr val="black"/>
                  </a:solidFill>
                  <a:latin typeface="Calibri"/>
                </a:rPr>
                <a:t>Scheduler</a:t>
              </a:r>
              <a:endParaRPr lang="en-US" dirty="0">
                <a:solidFill>
                  <a:prstClr val="black"/>
                </a:solidFill>
                <a:latin typeface="Calibri"/>
              </a:endParaRPr>
            </a:p>
          </p:txBody>
        </p:sp>
        <p:grpSp>
          <p:nvGrpSpPr>
            <p:cNvPr id="38" name="Group 37"/>
            <p:cNvGrpSpPr/>
            <p:nvPr/>
          </p:nvGrpSpPr>
          <p:grpSpPr>
            <a:xfrm>
              <a:off x="5264284" y="5347647"/>
              <a:ext cx="2091481" cy="181084"/>
              <a:chOff x="2163208" y="2961822"/>
              <a:chExt cx="1781582" cy="173398"/>
            </a:xfrm>
          </p:grpSpPr>
          <p:sp>
            <p:nvSpPr>
              <p:cNvPr id="40" name="Rectangle 39"/>
              <p:cNvSpPr/>
              <p:nvPr/>
            </p:nvSpPr>
            <p:spPr>
              <a:xfrm>
                <a:off x="2189308" y="2961822"/>
                <a:ext cx="1755482" cy="173398"/>
              </a:xfrm>
              <a:prstGeom prst="rect">
                <a:avLst/>
              </a:prstGeom>
              <a:solidFill>
                <a:srgbClr val="FFFFFF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  <a:latin typeface="Calibri"/>
                </a:endParaRPr>
              </a:p>
            </p:txBody>
          </p:sp>
          <p:sp>
            <p:nvSpPr>
              <p:cNvPr id="41" name="Rectangle 40"/>
              <p:cNvSpPr/>
              <p:nvPr/>
            </p:nvSpPr>
            <p:spPr>
              <a:xfrm>
                <a:off x="3826207" y="2961822"/>
                <a:ext cx="118583" cy="173398"/>
              </a:xfrm>
              <a:prstGeom prst="rect">
                <a:avLst/>
              </a:prstGeom>
              <a:solidFill>
                <a:srgbClr val="FFFF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  <a:latin typeface="Calibri"/>
                </a:endParaRPr>
              </a:p>
            </p:txBody>
          </p:sp>
          <p:sp>
            <p:nvSpPr>
              <p:cNvPr id="42" name="Rectangle 41"/>
              <p:cNvSpPr/>
              <p:nvPr/>
            </p:nvSpPr>
            <p:spPr>
              <a:xfrm>
                <a:off x="3707624" y="2961822"/>
                <a:ext cx="118583" cy="173398"/>
              </a:xfrm>
              <a:prstGeom prst="rect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  <a:latin typeface="Calibri"/>
                </a:endParaRPr>
              </a:p>
            </p:txBody>
          </p:sp>
          <p:sp>
            <p:nvSpPr>
              <p:cNvPr id="43" name="Rectangle 42"/>
              <p:cNvSpPr/>
              <p:nvPr/>
            </p:nvSpPr>
            <p:spPr>
              <a:xfrm>
                <a:off x="3589041" y="2961822"/>
                <a:ext cx="118583" cy="173398"/>
              </a:xfrm>
              <a:prstGeom prst="rect">
                <a:avLst/>
              </a:prstGeom>
              <a:solidFill>
                <a:srgbClr val="FF008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  <a:latin typeface="Calibri"/>
                </a:endParaRPr>
              </a:p>
            </p:txBody>
          </p:sp>
          <p:sp>
            <p:nvSpPr>
              <p:cNvPr id="44" name="Rectangle 43"/>
              <p:cNvSpPr/>
              <p:nvPr/>
            </p:nvSpPr>
            <p:spPr>
              <a:xfrm>
                <a:off x="3470458" y="2961822"/>
                <a:ext cx="118583" cy="173398"/>
              </a:xfrm>
              <a:prstGeom prst="rect">
                <a:avLst/>
              </a:prstGeom>
              <a:solidFill>
                <a:schemeClr val="bg2">
                  <a:lumMod val="5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  <a:latin typeface="Calibri"/>
                </a:endParaRPr>
              </a:p>
            </p:txBody>
          </p:sp>
          <p:sp>
            <p:nvSpPr>
              <p:cNvPr id="45" name="Rectangle 44"/>
              <p:cNvSpPr/>
              <p:nvPr/>
            </p:nvSpPr>
            <p:spPr>
              <a:xfrm>
                <a:off x="3350022" y="2961822"/>
                <a:ext cx="118583" cy="173398"/>
              </a:xfrm>
              <a:prstGeom prst="rect">
                <a:avLst/>
              </a:prstGeom>
              <a:solidFill>
                <a:srgbClr val="FF80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  <a:latin typeface="Calibri"/>
                </a:endParaRPr>
              </a:p>
            </p:txBody>
          </p:sp>
          <p:sp>
            <p:nvSpPr>
              <p:cNvPr id="46" name="Rectangle 45"/>
              <p:cNvSpPr/>
              <p:nvPr/>
            </p:nvSpPr>
            <p:spPr>
              <a:xfrm>
                <a:off x="3231439" y="2961822"/>
                <a:ext cx="118583" cy="173398"/>
              </a:xfrm>
              <a:prstGeom prst="rect">
                <a:avLst/>
              </a:prstGeom>
              <a:solidFill>
                <a:srgbClr val="FFFFFF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  <a:latin typeface="Calibri"/>
                </a:endParaRPr>
              </a:p>
            </p:txBody>
          </p:sp>
          <p:sp>
            <p:nvSpPr>
              <p:cNvPr id="47" name="Rectangle 46"/>
              <p:cNvSpPr/>
              <p:nvPr/>
            </p:nvSpPr>
            <p:spPr>
              <a:xfrm>
                <a:off x="3112856" y="2961822"/>
                <a:ext cx="118583" cy="173398"/>
              </a:xfrm>
              <a:prstGeom prst="rect">
                <a:avLst/>
              </a:prstGeom>
              <a:solidFill>
                <a:srgbClr val="FFFFFF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  <a:latin typeface="Calibri"/>
                </a:endParaRPr>
              </a:p>
            </p:txBody>
          </p:sp>
          <p:sp>
            <p:nvSpPr>
              <p:cNvPr id="48" name="Rectangle 47"/>
              <p:cNvSpPr/>
              <p:nvPr/>
            </p:nvSpPr>
            <p:spPr>
              <a:xfrm>
                <a:off x="2994273" y="2961822"/>
                <a:ext cx="118583" cy="173398"/>
              </a:xfrm>
              <a:prstGeom prst="rect">
                <a:avLst/>
              </a:prstGeom>
              <a:solidFill>
                <a:srgbClr val="FFFFFF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  <a:latin typeface="Calibri"/>
                </a:endParaRPr>
              </a:p>
            </p:txBody>
          </p:sp>
          <p:sp>
            <p:nvSpPr>
              <p:cNvPr id="49" name="Rectangle 48"/>
              <p:cNvSpPr/>
              <p:nvPr/>
            </p:nvSpPr>
            <p:spPr>
              <a:xfrm>
                <a:off x="2875690" y="2961822"/>
                <a:ext cx="118583" cy="173398"/>
              </a:xfrm>
              <a:prstGeom prst="rect">
                <a:avLst/>
              </a:prstGeom>
              <a:solidFill>
                <a:srgbClr val="FFFFFF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  <a:latin typeface="Calibri"/>
                </a:endParaRPr>
              </a:p>
            </p:txBody>
          </p:sp>
          <p:sp>
            <p:nvSpPr>
              <p:cNvPr id="50" name="Rectangle 49"/>
              <p:cNvSpPr/>
              <p:nvPr/>
            </p:nvSpPr>
            <p:spPr>
              <a:xfrm>
                <a:off x="2757107" y="2961822"/>
                <a:ext cx="118583" cy="173398"/>
              </a:xfrm>
              <a:prstGeom prst="rect">
                <a:avLst/>
              </a:prstGeom>
              <a:solidFill>
                <a:srgbClr val="FFFFFF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  <a:latin typeface="Calibri"/>
                </a:endParaRPr>
              </a:p>
            </p:txBody>
          </p:sp>
          <p:sp>
            <p:nvSpPr>
              <p:cNvPr id="51" name="Rectangle 50"/>
              <p:cNvSpPr/>
              <p:nvPr/>
            </p:nvSpPr>
            <p:spPr>
              <a:xfrm>
                <a:off x="2638524" y="2961822"/>
                <a:ext cx="118583" cy="173398"/>
              </a:xfrm>
              <a:prstGeom prst="rect">
                <a:avLst/>
              </a:prstGeom>
              <a:solidFill>
                <a:srgbClr val="FFFFFF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  <a:latin typeface="Calibri"/>
                </a:endParaRPr>
              </a:p>
            </p:txBody>
          </p:sp>
          <p:sp>
            <p:nvSpPr>
              <p:cNvPr id="52" name="Rectangle 51"/>
              <p:cNvSpPr/>
              <p:nvPr/>
            </p:nvSpPr>
            <p:spPr>
              <a:xfrm>
                <a:off x="2523614" y="2961822"/>
                <a:ext cx="118583" cy="173398"/>
              </a:xfrm>
              <a:prstGeom prst="rect">
                <a:avLst/>
              </a:prstGeom>
              <a:solidFill>
                <a:srgbClr val="FFFFFF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  <a:latin typeface="Calibri"/>
                </a:endParaRPr>
              </a:p>
            </p:txBody>
          </p:sp>
          <p:sp>
            <p:nvSpPr>
              <p:cNvPr id="53" name="Rectangle 52"/>
              <p:cNvSpPr/>
              <p:nvPr/>
            </p:nvSpPr>
            <p:spPr>
              <a:xfrm>
                <a:off x="2405348" y="2961822"/>
                <a:ext cx="118583" cy="173398"/>
              </a:xfrm>
              <a:prstGeom prst="rect">
                <a:avLst/>
              </a:prstGeom>
              <a:solidFill>
                <a:srgbClr val="FFFFFF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  <a:latin typeface="Calibri"/>
                </a:endParaRPr>
              </a:p>
            </p:txBody>
          </p:sp>
          <p:sp>
            <p:nvSpPr>
              <p:cNvPr id="54" name="Rectangle 53"/>
              <p:cNvSpPr/>
              <p:nvPr/>
            </p:nvSpPr>
            <p:spPr>
              <a:xfrm>
                <a:off x="2284912" y="2961822"/>
                <a:ext cx="118583" cy="173398"/>
              </a:xfrm>
              <a:prstGeom prst="rect">
                <a:avLst/>
              </a:prstGeom>
              <a:solidFill>
                <a:srgbClr val="FFFFFF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  <a:latin typeface="Calibri"/>
                </a:endParaRPr>
              </a:p>
            </p:txBody>
          </p:sp>
          <p:sp>
            <p:nvSpPr>
              <p:cNvPr id="55" name="Rectangle 54"/>
              <p:cNvSpPr/>
              <p:nvPr/>
            </p:nvSpPr>
            <p:spPr>
              <a:xfrm>
                <a:off x="2163208" y="2961822"/>
                <a:ext cx="118583" cy="173398"/>
              </a:xfrm>
              <a:prstGeom prst="rect">
                <a:avLst/>
              </a:prstGeom>
              <a:solidFill>
                <a:srgbClr val="FFFFFF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  <a:latin typeface="Calibri"/>
                </a:endParaRPr>
              </a:p>
            </p:txBody>
          </p:sp>
        </p:grpSp>
        <p:sp>
          <p:nvSpPr>
            <p:cNvPr id="39" name="TextBox 38"/>
            <p:cNvSpPr txBox="1"/>
            <p:nvPr/>
          </p:nvSpPr>
          <p:spPr>
            <a:xfrm>
              <a:off x="5206429" y="5528731"/>
              <a:ext cx="2136760" cy="3260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dirty="0">
                  <a:solidFill>
                    <a:prstClr val="black"/>
                  </a:solidFill>
                  <a:latin typeface="Calibri"/>
                </a:rPr>
                <a:t>Message Queue</a:t>
              </a:r>
            </a:p>
          </p:txBody>
        </p:sp>
      </p:grpSp>
      <p:sp>
        <p:nvSpPr>
          <p:cNvPr id="2" name="Footer Placeholder 6">
            <a:extLst>
              <a:ext uri="{FF2B5EF4-FFF2-40B4-BE49-F238E27FC236}">
                <a16:creationId xmlns:a16="http://schemas.microsoft.com/office/drawing/2014/main" id="{11776011-5DF3-7B60-1C35-58A10488E4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750212" y="6354765"/>
            <a:ext cx="4701309" cy="365125"/>
          </a:xfrm>
        </p:spPr>
        <p:txBody>
          <a:bodyPr/>
          <a:lstStyle/>
          <a:p>
            <a:r>
              <a:rPr lang="it-IT" dirty="0">
                <a:solidFill>
                  <a:prstClr val="black">
                    <a:tint val="75000"/>
                  </a:prstClr>
                </a:solidFill>
                <a:latin typeface="Calibri"/>
              </a:rPr>
              <a:t>Charm Tutorial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8715284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Impact on Communication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Current use of communication network:</a:t>
            </a:r>
          </a:p>
          <a:p>
            <a:pPr lvl="1"/>
            <a:r>
              <a:rPr lang="en-US" dirty="0"/>
              <a:t>Compute-communicate cycles in typical MPI apps</a:t>
            </a:r>
          </a:p>
          <a:p>
            <a:pPr lvl="1"/>
            <a:r>
              <a:rPr lang="en-US" dirty="0"/>
              <a:t>The network is used for a fraction of time</a:t>
            </a:r>
          </a:p>
          <a:p>
            <a:pPr lvl="2"/>
            <a:r>
              <a:rPr lang="en-US" dirty="0"/>
              <a:t>And is on the critical path</a:t>
            </a:r>
          </a:p>
          <a:p>
            <a:r>
              <a:rPr lang="en-US" dirty="0"/>
              <a:t>Current communication networks are over-engineered by necessity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9F3CA-D42A-4F16-9502-7E916E4DA7FE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209800" y="5100935"/>
            <a:ext cx="2819400" cy="45720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781800" y="5100935"/>
            <a:ext cx="2895600" cy="45720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2057400" y="4719935"/>
            <a:ext cx="7848600" cy="0"/>
          </a:xfrm>
          <a:prstGeom prst="line">
            <a:avLst/>
          </a:prstGeom>
          <a:ln>
            <a:solidFill>
              <a:schemeClr val="tx1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2209800" y="4262735"/>
            <a:ext cx="2819400" cy="45720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781800" y="4262735"/>
            <a:ext cx="2895600" cy="45720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/>
            </a:endParaRPr>
          </a:p>
        </p:txBody>
      </p:sp>
      <p:cxnSp>
        <p:nvCxnSpPr>
          <p:cNvPr id="12" name="Straight Arrow Connector 11"/>
          <p:cNvCxnSpPr>
            <a:stCxn id="10" idx="3"/>
            <a:endCxn id="8" idx="1"/>
          </p:cNvCxnSpPr>
          <p:nvPr/>
        </p:nvCxnSpPr>
        <p:spPr>
          <a:xfrm>
            <a:off x="5029200" y="4491335"/>
            <a:ext cx="1752600" cy="8382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7" idx="3"/>
            <a:endCxn id="11" idx="1"/>
          </p:cNvCxnSpPr>
          <p:nvPr/>
        </p:nvCxnSpPr>
        <p:spPr>
          <a:xfrm flipV="1">
            <a:off x="5029200" y="4491335"/>
            <a:ext cx="1752600" cy="8382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2057400" y="5558135"/>
            <a:ext cx="7848600" cy="0"/>
          </a:xfrm>
          <a:prstGeom prst="line">
            <a:avLst/>
          </a:prstGeom>
          <a:ln>
            <a:solidFill>
              <a:schemeClr val="tx1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752600" y="4262735"/>
            <a:ext cx="533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prstClr val="black"/>
                </a:solidFill>
                <a:latin typeface="Calibri"/>
              </a:rPr>
              <a:t>P1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752600" y="5081825"/>
            <a:ext cx="533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prstClr val="black"/>
                </a:solidFill>
                <a:latin typeface="Calibri"/>
              </a:rPr>
              <a:t>P2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495800" y="5939135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prstClr val="black"/>
                </a:solidFill>
                <a:latin typeface="Calibri"/>
              </a:rPr>
              <a:t>BSP based application</a:t>
            </a:r>
          </a:p>
        </p:txBody>
      </p:sp>
      <p:sp>
        <p:nvSpPr>
          <p:cNvPr id="4" name="Footer Placeholder 6">
            <a:extLst>
              <a:ext uri="{FF2B5EF4-FFF2-40B4-BE49-F238E27FC236}">
                <a16:creationId xmlns:a16="http://schemas.microsoft.com/office/drawing/2014/main" id="{781281D8-9AB5-BA34-E55F-58B5D7D59F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750212" y="6354765"/>
            <a:ext cx="4701309" cy="365125"/>
          </a:xfrm>
        </p:spPr>
        <p:txBody>
          <a:bodyPr/>
          <a:lstStyle/>
          <a:p>
            <a:r>
              <a:rPr lang="it-IT" dirty="0">
                <a:solidFill>
                  <a:prstClr val="black">
                    <a:tint val="75000"/>
                  </a:prstClr>
                </a:solidFill>
                <a:latin typeface="Calibri"/>
              </a:rPr>
              <a:t>Charm Tutorial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31834128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Impact on Communication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With </a:t>
            </a:r>
            <a:r>
              <a:rPr lang="en-US" dirty="0" err="1"/>
              <a:t>overdecomposition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Communication is spread over an iteration</a:t>
            </a:r>
          </a:p>
          <a:p>
            <a:pPr lvl="1"/>
            <a:r>
              <a:rPr lang="en-US" dirty="0"/>
              <a:t>Adaptive overlap of communication and computation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9F3CA-D42A-4F16-9502-7E916E4DA7FE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362200" y="3962400"/>
            <a:ext cx="533400" cy="381000"/>
          </a:xfrm>
          <a:prstGeom prst="rect">
            <a:avLst/>
          </a:prstGeom>
          <a:solidFill>
            <a:schemeClr val="tx2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895600" y="3962400"/>
            <a:ext cx="533400" cy="381000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429000" y="3962400"/>
            <a:ext cx="533400" cy="381000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962400" y="3962400"/>
            <a:ext cx="533400" cy="381000"/>
          </a:xfrm>
          <a:prstGeom prst="rect">
            <a:avLst/>
          </a:prstGeom>
          <a:solidFill>
            <a:schemeClr val="accent3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495800" y="3962400"/>
            <a:ext cx="533400" cy="381000"/>
          </a:xfrm>
          <a:prstGeom prst="rect">
            <a:avLst/>
          </a:prstGeom>
          <a:solidFill>
            <a:schemeClr val="accent4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410200" y="5029200"/>
            <a:ext cx="533400" cy="381000"/>
          </a:xfrm>
          <a:prstGeom prst="rect">
            <a:avLst/>
          </a:prstGeom>
          <a:solidFill>
            <a:schemeClr val="accent3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943600" y="5029200"/>
            <a:ext cx="533400" cy="381000"/>
          </a:xfrm>
          <a:prstGeom prst="rect">
            <a:avLst/>
          </a:prstGeom>
          <a:solidFill>
            <a:schemeClr val="accent5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477000" y="5029200"/>
            <a:ext cx="533400" cy="381000"/>
          </a:xfrm>
          <a:prstGeom prst="rect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7010400" y="5029200"/>
            <a:ext cx="533400" cy="381000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543800" y="5029200"/>
            <a:ext cx="533400" cy="381000"/>
          </a:xfrm>
          <a:prstGeom prst="rect">
            <a:avLst/>
          </a:prstGeom>
          <a:solidFill>
            <a:schemeClr val="tx2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410200" y="3962400"/>
            <a:ext cx="533400" cy="381000"/>
          </a:xfrm>
          <a:prstGeom prst="rect">
            <a:avLst/>
          </a:prstGeom>
          <a:solidFill>
            <a:schemeClr val="accent5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5943600" y="3962400"/>
            <a:ext cx="533400" cy="381000"/>
          </a:xfrm>
          <a:prstGeom prst="rect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6477000" y="3962400"/>
            <a:ext cx="533400" cy="381000"/>
          </a:xfrm>
          <a:prstGeom prst="rect">
            <a:avLst/>
          </a:prstGeom>
          <a:solidFill>
            <a:schemeClr val="tx2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7010400" y="3962400"/>
            <a:ext cx="533400" cy="381000"/>
          </a:xfrm>
          <a:prstGeom prst="rect">
            <a:avLst/>
          </a:prstGeom>
          <a:solidFill>
            <a:schemeClr val="accent3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7543800" y="3962400"/>
            <a:ext cx="533400" cy="381000"/>
          </a:xfrm>
          <a:prstGeom prst="rect">
            <a:avLst/>
          </a:prstGeom>
          <a:solidFill>
            <a:schemeClr val="accent4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2362200" y="5029200"/>
            <a:ext cx="533400" cy="381000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895600" y="5029200"/>
            <a:ext cx="533400" cy="381000"/>
          </a:xfrm>
          <a:prstGeom prst="rect">
            <a:avLst/>
          </a:prstGeom>
          <a:solidFill>
            <a:schemeClr val="accent4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3429000" y="5029200"/>
            <a:ext cx="533400" cy="381000"/>
          </a:xfrm>
          <a:prstGeom prst="rect">
            <a:avLst/>
          </a:prstGeom>
          <a:solidFill>
            <a:schemeClr val="accent5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3962400" y="5029200"/>
            <a:ext cx="533400" cy="381000"/>
          </a:xfrm>
          <a:prstGeom prst="rect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4495800" y="5029200"/>
            <a:ext cx="533400" cy="381000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/>
            </a:endParaRPr>
          </a:p>
        </p:txBody>
      </p:sp>
      <p:cxnSp>
        <p:nvCxnSpPr>
          <p:cNvPr id="27" name="Straight Arrow Connector 26"/>
          <p:cNvCxnSpPr/>
          <p:nvPr/>
        </p:nvCxnSpPr>
        <p:spPr>
          <a:xfrm>
            <a:off x="2895600" y="4343400"/>
            <a:ext cx="2514600" cy="6858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V="1">
            <a:off x="2895600" y="4343400"/>
            <a:ext cx="2514600" cy="6858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2286000" y="4343400"/>
            <a:ext cx="7696200" cy="0"/>
          </a:xfrm>
          <a:prstGeom prst="line">
            <a:avLst/>
          </a:prstGeom>
          <a:ln>
            <a:solidFill>
              <a:schemeClr val="tx1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2133600" y="5410200"/>
            <a:ext cx="7848600" cy="0"/>
          </a:xfrm>
          <a:prstGeom prst="line">
            <a:avLst/>
          </a:prstGeom>
          <a:ln>
            <a:solidFill>
              <a:schemeClr val="tx1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1905000" y="3886200"/>
            <a:ext cx="533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prstClr val="black"/>
                </a:solidFill>
                <a:latin typeface="Calibri"/>
              </a:rPr>
              <a:t>P1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1905000" y="4933890"/>
            <a:ext cx="533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prstClr val="black"/>
                </a:solidFill>
                <a:latin typeface="Calibri"/>
              </a:rPr>
              <a:t>P2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4038600" y="5786735"/>
            <a:ext cx="457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solidFill>
                  <a:prstClr val="black"/>
                </a:solidFill>
                <a:latin typeface="Calibri"/>
              </a:rPr>
              <a:t>Overdecomposition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 enables overlap</a:t>
            </a:r>
          </a:p>
        </p:txBody>
      </p:sp>
      <p:sp>
        <p:nvSpPr>
          <p:cNvPr id="4" name="Footer Placeholder 6">
            <a:extLst>
              <a:ext uri="{FF2B5EF4-FFF2-40B4-BE49-F238E27FC236}">
                <a16:creationId xmlns:a16="http://schemas.microsoft.com/office/drawing/2014/main" id="{BBD598FE-9BE2-5D2F-5D09-1AC8326EC1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750212" y="6354765"/>
            <a:ext cx="4701309" cy="365125"/>
          </a:xfrm>
        </p:spPr>
        <p:txBody>
          <a:bodyPr/>
          <a:lstStyle/>
          <a:p>
            <a:r>
              <a:rPr lang="it-IT" dirty="0">
                <a:solidFill>
                  <a:prstClr val="black">
                    <a:tint val="75000"/>
                  </a:prstClr>
                </a:solidFill>
                <a:latin typeface="Calibri"/>
              </a:rPr>
              <a:t>Charm Tutorial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10404048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Decomposition Challenges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Current method is to decompose to processors</a:t>
            </a:r>
          </a:p>
          <a:p>
            <a:pPr lvl="1"/>
            <a:r>
              <a:rPr lang="en-US" dirty="0"/>
              <a:t>This has many problems</a:t>
            </a:r>
          </a:p>
          <a:p>
            <a:pPr lvl="1"/>
            <a:r>
              <a:rPr lang="en-US" dirty="0"/>
              <a:t>Deciding which processor does what work in detail is difficult at large scale</a:t>
            </a:r>
          </a:p>
          <a:p>
            <a:r>
              <a:rPr lang="en-US" dirty="0"/>
              <a:t>Decomposition should be independent of number of processors – enabled by object based decomposition</a:t>
            </a:r>
          </a:p>
          <a:p>
            <a:r>
              <a:rPr lang="en-US" dirty="0"/>
              <a:t>Let runtime system (RTS) assign objects to available resources adaptively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9F3CA-D42A-4F16-9502-7E916E4DA7FE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2" name="Footer Placeholder 6">
            <a:extLst>
              <a:ext uri="{FF2B5EF4-FFF2-40B4-BE49-F238E27FC236}">
                <a16:creationId xmlns:a16="http://schemas.microsoft.com/office/drawing/2014/main" id="{B2755FF3-47E6-02CC-ED19-57C51CFD94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750212" y="6354765"/>
            <a:ext cx="4701309" cy="365125"/>
          </a:xfrm>
        </p:spPr>
        <p:txBody>
          <a:bodyPr/>
          <a:lstStyle/>
          <a:p>
            <a:r>
              <a:rPr lang="it-IT" dirty="0">
                <a:solidFill>
                  <a:prstClr val="black">
                    <a:tint val="75000"/>
                  </a:prstClr>
                </a:solidFill>
                <a:latin typeface="Calibri"/>
              </a:rPr>
              <a:t>Charm Tutorial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74363856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Decomposition Independent of numCores</a:t>
            </a:r>
            <a:endParaRPr lang="en-US" dirty="0"/>
          </a:p>
        </p:txBody>
      </p:sp>
      <p:sp>
        <p:nvSpPr>
          <p:cNvPr id="41" name="Content Placeholder 40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sz="3400" dirty="0"/>
              <a:t>Rocket simulation example under traditional MPI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sz="3400" dirty="0"/>
              <a:t>With migratable-objects: </a:t>
            </a:r>
          </a:p>
          <a:p>
            <a:endParaRPr lang="en-US" dirty="0"/>
          </a:p>
          <a:p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sz="2900" dirty="0"/>
              <a:t>Benefit: load balance, communication optimizations, modularity</a:t>
            </a:r>
          </a:p>
          <a:p>
            <a:endParaRPr lang="en-US" dirty="0"/>
          </a:p>
        </p:txBody>
      </p:sp>
      <p:sp>
        <p:nvSpPr>
          <p:cNvPr id="46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9F3CA-D42A-4F16-9502-7E916E4DA7FE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552963" name="Rectangle 3"/>
          <p:cNvSpPr>
            <a:spLocks noChangeArrowheads="1"/>
          </p:cNvSpPr>
          <p:nvPr/>
        </p:nvSpPr>
        <p:spPr bwMode="auto">
          <a:xfrm>
            <a:off x="1828800" y="1295400"/>
            <a:ext cx="76200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dirty="0">
              <a:solidFill>
                <a:srgbClr val="0000FF"/>
              </a:solidFill>
              <a:latin typeface="Calibri"/>
            </a:endParaRPr>
          </a:p>
        </p:txBody>
      </p:sp>
      <p:grpSp>
        <p:nvGrpSpPr>
          <p:cNvPr id="34824" name="Group 4"/>
          <p:cNvGrpSpPr>
            <a:grpSpLocks/>
          </p:cNvGrpSpPr>
          <p:nvPr/>
        </p:nvGrpSpPr>
        <p:grpSpPr bwMode="auto">
          <a:xfrm>
            <a:off x="2057400" y="2209801"/>
            <a:ext cx="4948238" cy="1192213"/>
            <a:chOff x="1008" y="1392"/>
            <a:chExt cx="2784" cy="574"/>
          </a:xfrm>
        </p:grpSpPr>
        <p:grpSp>
          <p:nvGrpSpPr>
            <p:cNvPr id="34839" name="Group 5"/>
            <p:cNvGrpSpPr>
              <a:grpSpLocks/>
            </p:cNvGrpSpPr>
            <p:nvPr/>
          </p:nvGrpSpPr>
          <p:grpSpPr bwMode="auto">
            <a:xfrm>
              <a:off x="1008" y="1392"/>
              <a:ext cx="480" cy="384"/>
              <a:chOff x="1008" y="1392"/>
              <a:chExt cx="480" cy="384"/>
            </a:xfrm>
          </p:grpSpPr>
          <p:sp>
            <p:nvSpPr>
              <p:cNvPr id="34849" name="Rectangle 6"/>
              <p:cNvSpPr>
                <a:spLocks noChangeArrowheads="1"/>
              </p:cNvSpPr>
              <p:nvPr/>
            </p:nvSpPr>
            <p:spPr bwMode="auto">
              <a:xfrm>
                <a:off x="1008" y="1392"/>
                <a:ext cx="480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r>
                  <a:rPr lang="en-US" dirty="0">
                    <a:solidFill>
                      <a:schemeClr val="bg1"/>
                    </a:solidFill>
                    <a:latin typeface="Arial" pitchFamily="34" charset="0"/>
                  </a:rPr>
                  <a:t>Solid</a:t>
                </a:r>
              </a:p>
            </p:txBody>
          </p:sp>
          <p:sp>
            <p:nvSpPr>
              <p:cNvPr id="34850" name="Rectangle 7"/>
              <p:cNvSpPr>
                <a:spLocks noChangeArrowheads="1"/>
              </p:cNvSpPr>
              <p:nvPr/>
            </p:nvSpPr>
            <p:spPr bwMode="auto">
              <a:xfrm>
                <a:off x="1008" y="1584"/>
                <a:ext cx="480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r>
                  <a:rPr lang="en-US" dirty="0">
                    <a:solidFill>
                      <a:schemeClr val="bg1"/>
                    </a:solidFill>
                    <a:latin typeface="Arial" pitchFamily="34" charset="0"/>
                  </a:rPr>
                  <a:t>Fluid</a:t>
                </a:r>
              </a:p>
            </p:txBody>
          </p:sp>
        </p:grpSp>
        <p:grpSp>
          <p:nvGrpSpPr>
            <p:cNvPr id="34840" name="Group 8"/>
            <p:cNvGrpSpPr>
              <a:grpSpLocks/>
            </p:cNvGrpSpPr>
            <p:nvPr/>
          </p:nvGrpSpPr>
          <p:grpSpPr bwMode="auto">
            <a:xfrm>
              <a:off x="1824" y="1392"/>
              <a:ext cx="480" cy="384"/>
              <a:chOff x="1008" y="1392"/>
              <a:chExt cx="480" cy="384"/>
            </a:xfrm>
          </p:grpSpPr>
          <p:sp>
            <p:nvSpPr>
              <p:cNvPr id="34847" name="Rectangle 9"/>
              <p:cNvSpPr>
                <a:spLocks noChangeArrowheads="1"/>
              </p:cNvSpPr>
              <p:nvPr/>
            </p:nvSpPr>
            <p:spPr bwMode="auto">
              <a:xfrm>
                <a:off x="1008" y="1392"/>
                <a:ext cx="480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r>
                  <a:rPr lang="en-US" dirty="0">
                    <a:solidFill>
                      <a:schemeClr val="bg1"/>
                    </a:solidFill>
                    <a:latin typeface="Arial" pitchFamily="34" charset="0"/>
                  </a:rPr>
                  <a:t>Solid</a:t>
                </a:r>
              </a:p>
            </p:txBody>
          </p:sp>
          <p:sp>
            <p:nvSpPr>
              <p:cNvPr id="34848" name="Rectangle 10"/>
              <p:cNvSpPr>
                <a:spLocks noChangeArrowheads="1"/>
              </p:cNvSpPr>
              <p:nvPr/>
            </p:nvSpPr>
            <p:spPr bwMode="auto">
              <a:xfrm>
                <a:off x="1008" y="1584"/>
                <a:ext cx="480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r>
                  <a:rPr lang="en-US" dirty="0">
                    <a:solidFill>
                      <a:schemeClr val="bg1"/>
                    </a:solidFill>
                    <a:latin typeface="Arial" pitchFamily="34" charset="0"/>
                  </a:rPr>
                  <a:t>Fluid</a:t>
                </a:r>
              </a:p>
            </p:txBody>
          </p:sp>
        </p:grpSp>
        <p:grpSp>
          <p:nvGrpSpPr>
            <p:cNvPr id="34841" name="Group 11"/>
            <p:cNvGrpSpPr>
              <a:grpSpLocks/>
            </p:cNvGrpSpPr>
            <p:nvPr/>
          </p:nvGrpSpPr>
          <p:grpSpPr bwMode="auto">
            <a:xfrm>
              <a:off x="3312" y="1392"/>
              <a:ext cx="480" cy="384"/>
              <a:chOff x="1008" y="1392"/>
              <a:chExt cx="480" cy="384"/>
            </a:xfrm>
          </p:grpSpPr>
          <p:sp>
            <p:nvSpPr>
              <p:cNvPr id="34845" name="Rectangle 12"/>
              <p:cNvSpPr>
                <a:spLocks noChangeArrowheads="1"/>
              </p:cNvSpPr>
              <p:nvPr/>
            </p:nvSpPr>
            <p:spPr bwMode="auto">
              <a:xfrm>
                <a:off x="1008" y="1392"/>
                <a:ext cx="480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r>
                  <a:rPr lang="en-US">
                    <a:solidFill>
                      <a:schemeClr val="bg1"/>
                    </a:solidFill>
                    <a:latin typeface="Arial" pitchFamily="34" charset="0"/>
                  </a:rPr>
                  <a:t>Solid</a:t>
                </a:r>
              </a:p>
            </p:txBody>
          </p:sp>
          <p:sp>
            <p:nvSpPr>
              <p:cNvPr id="34846" name="Rectangle 13"/>
              <p:cNvSpPr>
                <a:spLocks noChangeArrowheads="1"/>
              </p:cNvSpPr>
              <p:nvPr/>
            </p:nvSpPr>
            <p:spPr bwMode="auto">
              <a:xfrm>
                <a:off x="1008" y="1584"/>
                <a:ext cx="480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r>
                  <a:rPr lang="en-US">
                    <a:solidFill>
                      <a:schemeClr val="bg1"/>
                    </a:solidFill>
                    <a:latin typeface="Arial" pitchFamily="34" charset="0"/>
                  </a:rPr>
                  <a:t>Fluid</a:t>
                </a:r>
              </a:p>
            </p:txBody>
          </p:sp>
        </p:grpSp>
        <p:sp>
          <p:nvSpPr>
            <p:cNvPr id="34842" name="Text Box 14"/>
            <p:cNvSpPr txBox="1">
              <a:spLocks noChangeArrowheads="1"/>
            </p:cNvSpPr>
            <p:nvPr/>
          </p:nvSpPr>
          <p:spPr bwMode="auto">
            <a:xfrm>
              <a:off x="2534" y="1440"/>
              <a:ext cx="634" cy="1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en-US" b="1">
                  <a:solidFill>
                    <a:prstClr val="black"/>
                  </a:solidFill>
                  <a:latin typeface="Arial" pitchFamily="34" charset="0"/>
                </a:rPr>
                <a:t>.  .  .</a:t>
              </a:r>
            </a:p>
          </p:txBody>
        </p:sp>
        <p:sp>
          <p:nvSpPr>
            <p:cNvPr id="34843" name="Text Box 15"/>
            <p:cNvSpPr txBox="1">
              <a:spLocks noChangeArrowheads="1"/>
            </p:cNvSpPr>
            <p:nvPr/>
          </p:nvSpPr>
          <p:spPr bwMode="auto">
            <a:xfrm>
              <a:off x="1094" y="1751"/>
              <a:ext cx="103" cy="1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endParaRPr lang="en-US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34844" name="Text Box 16"/>
            <p:cNvSpPr txBox="1">
              <a:spLocks noChangeArrowheads="1"/>
            </p:cNvSpPr>
            <p:nvPr/>
          </p:nvSpPr>
          <p:spPr bwMode="auto">
            <a:xfrm>
              <a:off x="1169" y="1804"/>
              <a:ext cx="2460" cy="1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600">
                  <a:solidFill>
                    <a:prstClr val="black"/>
                  </a:solidFill>
                  <a:latin typeface="Arial" pitchFamily="34" charset="0"/>
                </a:rPr>
                <a:t>1                       2                                            P</a:t>
              </a:r>
            </a:p>
          </p:txBody>
        </p:sp>
      </p:grpSp>
      <p:grpSp>
        <p:nvGrpSpPr>
          <p:cNvPr id="6" name="Group 17"/>
          <p:cNvGrpSpPr>
            <a:grpSpLocks/>
          </p:cNvGrpSpPr>
          <p:nvPr/>
        </p:nvGrpSpPr>
        <p:grpSpPr bwMode="auto">
          <a:xfrm>
            <a:off x="2133600" y="4114800"/>
            <a:ext cx="5562600" cy="1422400"/>
            <a:chOff x="960" y="2688"/>
            <a:chExt cx="3130" cy="743"/>
          </a:xfrm>
        </p:grpSpPr>
        <p:sp>
          <p:nvSpPr>
            <p:cNvPr id="34829" name="Rectangle 18"/>
            <p:cNvSpPr>
              <a:spLocks noChangeArrowheads="1"/>
            </p:cNvSpPr>
            <p:nvPr/>
          </p:nvSpPr>
          <p:spPr bwMode="auto">
            <a:xfrm>
              <a:off x="960" y="2736"/>
              <a:ext cx="480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dirty="0">
                  <a:solidFill>
                    <a:schemeClr val="bg1"/>
                  </a:solidFill>
                  <a:latin typeface="Arial" pitchFamily="34" charset="0"/>
                </a:rPr>
                <a:t>Solid</a:t>
              </a:r>
              <a:r>
                <a:rPr lang="en-US" baseline="-25000" dirty="0">
                  <a:solidFill>
                    <a:schemeClr val="bg1"/>
                  </a:solidFill>
                  <a:latin typeface="Arial" pitchFamily="34" charset="0"/>
                </a:rPr>
                <a:t>1</a:t>
              </a:r>
            </a:p>
          </p:txBody>
        </p:sp>
        <p:sp>
          <p:nvSpPr>
            <p:cNvPr id="34830" name="Rectangle 19"/>
            <p:cNvSpPr>
              <a:spLocks noChangeArrowheads="1"/>
            </p:cNvSpPr>
            <p:nvPr/>
          </p:nvSpPr>
          <p:spPr bwMode="auto">
            <a:xfrm>
              <a:off x="1104" y="3072"/>
              <a:ext cx="480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dirty="0">
                  <a:solidFill>
                    <a:schemeClr val="bg1"/>
                  </a:solidFill>
                  <a:latin typeface="Arial" pitchFamily="34" charset="0"/>
                </a:rPr>
                <a:t>Fluid</a:t>
              </a:r>
              <a:r>
                <a:rPr lang="en-US" baseline="-25000" dirty="0">
                  <a:solidFill>
                    <a:schemeClr val="bg1"/>
                  </a:solidFill>
                  <a:latin typeface="Arial" pitchFamily="34" charset="0"/>
                </a:rPr>
                <a:t>1</a:t>
              </a:r>
            </a:p>
          </p:txBody>
        </p:sp>
        <p:sp>
          <p:nvSpPr>
            <p:cNvPr id="34831" name="Rectangle 20"/>
            <p:cNvSpPr>
              <a:spLocks noChangeArrowheads="1"/>
            </p:cNvSpPr>
            <p:nvPr/>
          </p:nvSpPr>
          <p:spPr bwMode="auto">
            <a:xfrm>
              <a:off x="1680" y="2736"/>
              <a:ext cx="480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>
                  <a:solidFill>
                    <a:schemeClr val="bg1"/>
                  </a:solidFill>
                  <a:latin typeface="Arial" pitchFamily="34" charset="0"/>
                </a:rPr>
                <a:t>Solid</a:t>
              </a:r>
              <a:r>
                <a:rPr lang="en-US" baseline="-25000">
                  <a:solidFill>
                    <a:schemeClr val="bg1"/>
                  </a:solidFill>
                  <a:latin typeface="Arial" pitchFamily="34" charset="0"/>
                </a:rPr>
                <a:t>2</a:t>
              </a:r>
            </a:p>
          </p:txBody>
        </p:sp>
        <p:sp>
          <p:nvSpPr>
            <p:cNvPr id="34832" name="Rectangle 21"/>
            <p:cNvSpPr>
              <a:spLocks noChangeArrowheads="1"/>
            </p:cNvSpPr>
            <p:nvPr/>
          </p:nvSpPr>
          <p:spPr bwMode="auto">
            <a:xfrm>
              <a:off x="1920" y="3072"/>
              <a:ext cx="480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>
                  <a:solidFill>
                    <a:schemeClr val="bg1"/>
                  </a:solidFill>
                  <a:latin typeface="Arial" pitchFamily="34" charset="0"/>
                </a:rPr>
                <a:t>Fluid</a:t>
              </a:r>
              <a:r>
                <a:rPr lang="en-US" baseline="-25000">
                  <a:solidFill>
                    <a:schemeClr val="bg1"/>
                  </a:solidFill>
                  <a:latin typeface="Arial" pitchFamily="34" charset="0"/>
                </a:rPr>
                <a:t>2</a:t>
              </a:r>
            </a:p>
          </p:txBody>
        </p:sp>
        <p:sp>
          <p:nvSpPr>
            <p:cNvPr id="34833" name="Rectangle 22"/>
            <p:cNvSpPr>
              <a:spLocks noChangeArrowheads="1"/>
            </p:cNvSpPr>
            <p:nvPr/>
          </p:nvSpPr>
          <p:spPr bwMode="auto">
            <a:xfrm>
              <a:off x="3610" y="2736"/>
              <a:ext cx="480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>
                  <a:solidFill>
                    <a:schemeClr val="bg1"/>
                  </a:solidFill>
                  <a:latin typeface="Arial" pitchFamily="34" charset="0"/>
                </a:rPr>
                <a:t>Solid</a:t>
              </a:r>
              <a:r>
                <a:rPr lang="en-US" baseline="-25000">
                  <a:solidFill>
                    <a:schemeClr val="bg1"/>
                  </a:solidFill>
                  <a:latin typeface="Arial" pitchFamily="34" charset="0"/>
                </a:rPr>
                <a:t>n</a:t>
              </a:r>
            </a:p>
          </p:txBody>
        </p:sp>
        <p:sp>
          <p:nvSpPr>
            <p:cNvPr id="34834" name="Rectangle 23"/>
            <p:cNvSpPr>
              <a:spLocks noChangeArrowheads="1"/>
            </p:cNvSpPr>
            <p:nvPr/>
          </p:nvSpPr>
          <p:spPr bwMode="auto">
            <a:xfrm>
              <a:off x="3322" y="3072"/>
              <a:ext cx="480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>
                  <a:solidFill>
                    <a:schemeClr val="bg1"/>
                  </a:solidFill>
                  <a:latin typeface="Arial" pitchFamily="34" charset="0"/>
                </a:rPr>
                <a:t>Fluid</a:t>
              </a:r>
              <a:r>
                <a:rPr lang="en-US" baseline="-25000">
                  <a:solidFill>
                    <a:schemeClr val="bg1"/>
                  </a:solidFill>
                  <a:latin typeface="Arial" pitchFamily="34" charset="0"/>
                </a:rPr>
                <a:t>m</a:t>
              </a:r>
            </a:p>
          </p:txBody>
        </p:sp>
        <p:sp>
          <p:nvSpPr>
            <p:cNvPr id="34835" name="Text Box 24"/>
            <p:cNvSpPr txBox="1">
              <a:spLocks noChangeArrowheads="1"/>
            </p:cNvSpPr>
            <p:nvPr/>
          </p:nvSpPr>
          <p:spPr bwMode="auto">
            <a:xfrm>
              <a:off x="2630" y="3024"/>
              <a:ext cx="634" cy="1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en-US" b="1">
                  <a:solidFill>
                    <a:prstClr val="black"/>
                  </a:solidFill>
                  <a:latin typeface="Arial" pitchFamily="34" charset="0"/>
                </a:rPr>
                <a:t>.  .  .</a:t>
              </a:r>
            </a:p>
          </p:txBody>
        </p:sp>
        <p:sp>
          <p:nvSpPr>
            <p:cNvPr id="34836" name="Text Box 25"/>
            <p:cNvSpPr txBox="1">
              <a:spLocks noChangeArrowheads="1"/>
            </p:cNvSpPr>
            <p:nvPr/>
          </p:nvSpPr>
          <p:spPr bwMode="auto">
            <a:xfrm>
              <a:off x="1190" y="3239"/>
              <a:ext cx="103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endParaRPr lang="en-US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34837" name="Rectangle 26"/>
            <p:cNvSpPr>
              <a:spLocks noChangeArrowheads="1"/>
            </p:cNvSpPr>
            <p:nvPr/>
          </p:nvSpPr>
          <p:spPr bwMode="auto">
            <a:xfrm>
              <a:off x="2400" y="2736"/>
              <a:ext cx="480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>
                  <a:solidFill>
                    <a:schemeClr val="bg1"/>
                  </a:solidFill>
                  <a:latin typeface="Arial" pitchFamily="34" charset="0"/>
                </a:rPr>
                <a:t>Solid</a:t>
              </a:r>
              <a:r>
                <a:rPr lang="en-US" baseline="-25000">
                  <a:solidFill>
                    <a:schemeClr val="bg1"/>
                  </a:solidFill>
                  <a:latin typeface="Arial" pitchFamily="34" charset="0"/>
                </a:rPr>
                <a:t>3</a:t>
              </a:r>
            </a:p>
          </p:txBody>
        </p:sp>
        <p:sp>
          <p:nvSpPr>
            <p:cNvPr id="34838" name="Text Box 27"/>
            <p:cNvSpPr txBox="1">
              <a:spLocks noChangeArrowheads="1"/>
            </p:cNvSpPr>
            <p:nvPr/>
          </p:nvSpPr>
          <p:spPr bwMode="auto">
            <a:xfrm>
              <a:off x="3034" y="2688"/>
              <a:ext cx="566" cy="1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en-US" b="1">
                  <a:solidFill>
                    <a:prstClr val="black"/>
                  </a:solidFill>
                  <a:latin typeface="Arial" pitchFamily="34" charset="0"/>
                </a:rPr>
                <a:t>.  .  .</a:t>
              </a:r>
            </a:p>
          </p:txBody>
        </p:sp>
      </p:grpSp>
      <p:pic>
        <p:nvPicPr>
          <p:cNvPr id="34828" name="Picture 5" descr="frm_3_v_s_30000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48600" y="2362200"/>
            <a:ext cx="25146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Footer Placeholder 6">
            <a:extLst>
              <a:ext uri="{FF2B5EF4-FFF2-40B4-BE49-F238E27FC236}">
                <a16:creationId xmlns:a16="http://schemas.microsoft.com/office/drawing/2014/main" id="{AC63E704-6D17-4561-E419-2A8D27EB81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750212" y="6354765"/>
            <a:ext cx="4701309" cy="365125"/>
          </a:xfrm>
        </p:spPr>
        <p:txBody>
          <a:bodyPr/>
          <a:lstStyle/>
          <a:p>
            <a:r>
              <a:rPr lang="it-IT" dirty="0">
                <a:solidFill>
                  <a:prstClr val="black">
                    <a:tint val="75000"/>
                  </a:prstClr>
                </a:solidFill>
                <a:latin typeface="Calibri"/>
              </a:rPr>
              <a:t>Charm Tutorial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4088074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Compositionality</a:t>
            </a:r>
            <a:endParaRPr lang="en-US" dirty="0"/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It is important to support parallel composition</a:t>
            </a:r>
          </a:p>
          <a:p>
            <a:pPr lvl="1"/>
            <a:r>
              <a:rPr lang="en-US" dirty="0"/>
              <a:t>For multi-module, multi-physics, multi-paradigm applications…</a:t>
            </a:r>
          </a:p>
          <a:p>
            <a:r>
              <a:rPr lang="en-US" dirty="0"/>
              <a:t>What I mean by parallel composition</a:t>
            </a:r>
          </a:p>
          <a:p>
            <a:pPr lvl="1"/>
            <a:r>
              <a:rPr lang="en-US" dirty="0"/>
              <a:t>B || C where B, C are independently developed modules</a:t>
            </a:r>
          </a:p>
          <a:p>
            <a:pPr lvl="1"/>
            <a:r>
              <a:rPr lang="en-US" dirty="0"/>
              <a:t>B is parallel module by itself, and so is C</a:t>
            </a:r>
          </a:p>
          <a:p>
            <a:pPr lvl="1"/>
            <a:r>
              <a:rPr lang="en-US" dirty="0"/>
              <a:t>Programmers who wrote B were unaware of C </a:t>
            </a:r>
          </a:p>
          <a:p>
            <a:pPr lvl="1"/>
            <a:r>
              <a:rPr lang="en-US" dirty="0"/>
              <a:t>No dependency between B and C</a:t>
            </a:r>
          </a:p>
          <a:p>
            <a:r>
              <a:rPr lang="en-US" dirty="0"/>
              <a:t>This is not supported well by MPI</a:t>
            </a:r>
          </a:p>
          <a:p>
            <a:pPr lvl="1"/>
            <a:r>
              <a:rPr lang="en-US" dirty="0"/>
              <a:t>Developers support it by breaking abstraction boundaries</a:t>
            </a:r>
          </a:p>
          <a:p>
            <a:pPr lvl="2"/>
            <a:r>
              <a:rPr lang="en-US" dirty="0"/>
              <a:t>E.g., wildcard </a:t>
            </a:r>
            <a:r>
              <a:rPr lang="en-US" dirty="0" err="1"/>
              <a:t>recvs</a:t>
            </a:r>
            <a:r>
              <a:rPr lang="en-US" dirty="0"/>
              <a:t> in module A to process messages for module B</a:t>
            </a:r>
          </a:p>
          <a:p>
            <a:pPr lvl="1"/>
            <a:r>
              <a:rPr lang="en-US" dirty="0"/>
              <a:t>Nor by </a:t>
            </a:r>
            <a:r>
              <a:rPr lang="en-US" dirty="0" err="1"/>
              <a:t>OpenMP</a:t>
            </a:r>
            <a:r>
              <a:rPr lang="en-US" dirty="0"/>
              <a:t> implementations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9F3CA-D42A-4F16-9502-7E916E4DA7FE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2" name="Footer Placeholder 6">
            <a:extLst>
              <a:ext uri="{FF2B5EF4-FFF2-40B4-BE49-F238E27FC236}">
                <a16:creationId xmlns:a16="http://schemas.microsoft.com/office/drawing/2014/main" id="{CE1FB925-B08B-B18B-CBEE-9F64ED0C1D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750212" y="6354765"/>
            <a:ext cx="4701309" cy="365125"/>
          </a:xfrm>
        </p:spPr>
        <p:txBody>
          <a:bodyPr/>
          <a:lstStyle/>
          <a:p>
            <a:r>
              <a:rPr lang="it-IT" dirty="0">
                <a:solidFill>
                  <a:prstClr val="black">
                    <a:tint val="75000"/>
                  </a:prstClr>
                </a:solidFill>
                <a:latin typeface="Calibri"/>
              </a:rPr>
              <a:t>Charm Tutorial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79182318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lide Number Placeholder 3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C72E0-3E7F-4709-B8DF-5EC8A0346E37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26628" name="Picture 4" descr="parallelCompSiamPiec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1434092" y="2608100"/>
            <a:ext cx="2966349" cy="3005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6279821" y="4502787"/>
            <a:ext cx="4343400" cy="381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279821" y="3816987"/>
            <a:ext cx="4343400" cy="381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6279821" y="2673987"/>
            <a:ext cx="4343400" cy="381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6279821" y="3283587"/>
            <a:ext cx="4343400" cy="381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7575221" y="2902587"/>
            <a:ext cx="76200" cy="76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7499021" y="3435987"/>
            <a:ext cx="76200" cy="76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6508421" y="2902587"/>
            <a:ext cx="76200" cy="76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6813221" y="2902587"/>
            <a:ext cx="76200" cy="76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7118021" y="3435987"/>
            <a:ext cx="76200" cy="76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7270421" y="2902587"/>
            <a:ext cx="76200" cy="76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7041821" y="2902587"/>
            <a:ext cx="76200" cy="76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6660821" y="3435987"/>
            <a:ext cx="76200" cy="76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6889421" y="3435987"/>
            <a:ext cx="76200" cy="76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6432221" y="3969387"/>
            <a:ext cx="762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6356021" y="4655187"/>
            <a:ext cx="762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6660821" y="4655187"/>
            <a:ext cx="762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6965621" y="4655187"/>
            <a:ext cx="762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7194221" y="3969387"/>
            <a:ext cx="762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>
            <a:off x="7651421" y="3969387"/>
            <a:ext cx="762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>
            <a:off x="7422821" y="3969387"/>
            <a:ext cx="762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7651421" y="4655187"/>
            <a:ext cx="762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7803821" y="3969387"/>
            <a:ext cx="762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7346621" y="4655187"/>
            <a:ext cx="762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6965621" y="3969387"/>
            <a:ext cx="762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1" name="Rectangle 30"/>
          <p:cNvSpPr/>
          <p:nvPr/>
        </p:nvSpPr>
        <p:spPr>
          <a:xfrm>
            <a:off x="6660821" y="3969387"/>
            <a:ext cx="762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6654" name="TextBox 31"/>
          <p:cNvSpPr txBox="1">
            <a:spLocks noChangeArrowheads="1"/>
          </p:cNvSpPr>
          <p:nvPr/>
        </p:nvSpPr>
        <p:spPr bwMode="auto">
          <a:xfrm>
            <a:off x="2822198" y="719942"/>
            <a:ext cx="7010398" cy="138499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800" dirty="0">
                <a:ea typeface="ＭＳ Ｐゴシック"/>
                <a:cs typeface="ＭＳ Ｐゴシック"/>
              </a:rPr>
              <a:t>Without message-driven execution (and virtualization), you get either:</a:t>
            </a:r>
          </a:p>
          <a:p>
            <a:pPr algn="ctr"/>
            <a:r>
              <a:rPr lang="en-US" sz="2800" b="1" dirty="0">
                <a:ea typeface="ＭＳ Ｐゴシック"/>
                <a:cs typeface="ＭＳ Ｐゴシック"/>
              </a:rPr>
              <a:t>Space-division</a:t>
            </a:r>
          </a:p>
        </p:txBody>
      </p:sp>
      <p:cxnSp>
        <p:nvCxnSpPr>
          <p:cNvPr id="3" name="Straight Arrow Connector 2"/>
          <p:cNvCxnSpPr/>
          <p:nvPr/>
        </p:nvCxnSpPr>
        <p:spPr>
          <a:xfrm>
            <a:off x="6432221" y="5417187"/>
            <a:ext cx="4114800" cy="0"/>
          </a:xfrm>
          <a:prstGeom prst="straightConnector1">
            <a:avLst/>
          </a:prstGeom>
          <a:ln w="19050">
            <a:solidFill>
              <a:srgbClr val="00009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7880021" y="5417187"/>
            <a:ext cx="914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Time</a:t>
            </a:r>
          </a:p>
        </p:txBody>
      </p:sp>
      <p:sp>
        <p:nvSpPr>
          <p:cNvPr id="5" name="Oval 4"/>
          <p:cNvSpPr/>
          <p:nvPr/>
        </p:nvSpPr>
        <p:spPr>
          <a:xfrm>
            <a:off x="3313472" y="2814368"/>
            <a:ext cx="1011365" cy="1033099"/>
          </a:xfrm>
          <a:prstGeom prst="ellipse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</a:t>
            </a:r>
          </a:p>
        </p:txBody>
      </p:sp>
      <p:sp>
        <p:nvSpPr>
          <p:cNvPr id="36" name="Oval 35"/>
          <p:cNvSpPr/>
          <p:nvPr/>
        </p:nvSpPr>
        <p:spPr>
          <a:xfrm>
            <a:off x="3315747" y="4349034"/>
            <a:ext cx="1011365" cy="1033099"/>
          </a:xfrm>
          <a:prstGeom prst="ellipse">
            <a:avLst/>
          </a:prstGeom>
          <a:solidFill>
            <a:schemeClr val="accent3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</a:t>
            </a:r>
          </a:p>
        </p:txBody>
      </p:sp>
      <p:sp>
        <p:nvSpPr>
          <p:cNvPr id="2" name="Footer Placeholder 6">
            <a:extLst>
              <a:ext uri="{FF2B5EF4-FFF2-40B4-BE49-F238E27FC236}">
                <a16:creationId xmlns:a16="http://schemas.microsoft.com/office/drawing/2014/main" id="{09C9047C-BC1D-3E2A-7DF3-BBBF8A56AA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750212" y="6354765"/>
            <a:ext cx="4701309" cy="365125"/>
          </a:xfrm>
        </p:spPr>
        <p:txBody>
          <a:bodyPr/>
          <a:lstStyle/>
          <a:p>
            <a:r>
              <a:rPr lang="it-IT" dirty="0">
                <a:solidFill>
                  <a:prstClr val="black">
                    <a:tint val="75000"/>
                  </a:prstClr>
                </a:solidFill>
                <a:latin typeface="Calibri"/>
              </a:rPr>
              <a:t>Charm Tutorial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44883016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lide Number Placeholder 3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C72E0-3E7F-4709-B8DF-5EC8A0346E37}" type="slidenum">
              <a:rPr lang="en-US" smtClean="0"/>
              <a:pPr/>
              <a:t>9</a:t>
            </a:fld>
            <a:endParaRPr lang="en-US" dirty="0"/>
          </a:p>
        </p:txBody>
      </p:sp>
      <p:pic>
        <p:nvPicPr>
          <p:cNvPr id="27652" name="Picture 4" descr="parallelCompSiamPiec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1415220" y="2318761"/>
            <a:ext cx="3058925" cy="309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6258441" y="4338930"/>
            <a:ext cx="4343400" cy="381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258441" y="3653130"/>
            <a:ext cx="4343400" cy="381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6258441" y="2510130"/>
            <a:ext cx="4343400" cy="381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6258441" y="3119730"/>
            <a:ext cx="4343400" cy="381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6410841" y="3272130"/>
            <a:ext cx="76200" cy="76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6410841" y="3805530"/>
            <a:ext cx="76200" cy="76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6487041" y="2738730"/>
            <a:ext cx="76200" cy="76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6791841" y="2738730"/>
            <a:ext cx="76200" cy="76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6715641" y="3805530"/>
            <a:ext cx="76200" cy="76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410841" y="4491330"/>
            <a:ext cx="76200" cy="76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6639441" y="4491330"/>
            <a:ext cx="76200" cy="76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6639441" y="3272130"/>
            <a:ext cx="76200" cy="76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6868041" y="3272130"/>
            <a:ext cx="76200" cy="76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7477641" y="3272130"/>
            <a:ext cx="762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7706241" y="3272130"/>
            <a:ext cx="762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7706241" y="2738730"/>
            <a:ext cx="762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7096641" y="4491330"/>
            <a:ext cx="762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7172841" y="3805530"/>
            <a:ext cx="762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>
            <a:off x="7249041" y="2738730"/>
            <a:ext cx="762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>
            <a:off x="7401441" y="3805530"/>
            <a:ext cx="762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7630041" y="4491330"/>
            <a:ext cx="762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7249041" y="3272130"/>
            <a:ext cx="762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7325241" y="4491330"/>
            <a:ext cx="762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7630041" y="3805530"/>
            <a:ext cx="762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1" name="Rectangle 30"/>
          <p:cNvSpPr/>
          <p:nvPr/>
        </p:nvSpPr>
        <p:spPr>
          <a:xfrm>
            <a:off x="7477641" y="2738730"/>
            <a:ext cx="762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7678" name="TextBox 31"/>
          <p:cNvSpPr txBox="1">
            <a:spLocks noChangeArrowheads="1"/>
          </p:cNvSpPr>
          <p:nvPr/>
        </p:nvSpPr>
        <p:spPr bwMode="auto">
          <a:xfrm>
            <a:off x="3787422" y="799938"/>
            <a:ext cx="4485468" cy="58477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200" dirty="0">
                <a:ea typeface="ＭＳ Ｐゴシック"/>
                <a:cs typeface="ＭＳ Ｐゴシック"/>
              </a:rPr>
              <a:t>OR: </a:t>
            </a:r>
            <a:r>
              <a:rPr lang="en-US" sz="2800" b="1" dirty="0" err="1">
                <a:ea typeface="ＭＳ Ｐゴシック"/>
                <a:cs typeface="ＭＳ Ｐゴシック"/>
              </a:rPr>
              <a:t>Sequentialization</a:t>
            </a:r>
            <a:endParaRPr lang="en-US" sz="2800" b="1" dirty="0">
              <a:ea typeface="ＭＳ Ｐゴシック"/>
              <a:cs typeface="ＭＳ Ｐゴシック"/>
            </a:endParaRPr>
          </a:p>
        </p:txBody>
      </p:sp>
      <p:cxnSp>
        <p:nvCxnSpPr>
          <p:cNvPr id="34" name="Straight Arrow Connector 33"/>
          <p:cNvCxnSpPr/>
          <p:nvPr/>
        </p:nvCxnSpPr>
        <p:spPr>
          <a:xfrm>
            <a:off x="6410841" y="5253330"/>
            <a:ext cx="4114800" cy="0"/>
          </a:xfrm>
          <a:prstGeom prst="straightConnector1">
            <a:avLst/>
          </a:prstGeom>
          <a:ln w="19050">
            <a:solidFill>
              <a:srgbClr val="00009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7858641" y="5253330"/>
            <a:ext cx="914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Time</a:t>
            </a:r>
          </a:p>
        </p:txBody>
      </p:sp>
      <p:sp>
        <p:nvSpPr>
          <p:cNvPr id="36" name="Oval 35"/>
          <p:cNvSpPr/>
          <p:nvPr/>
        </p:nvSpPr>
        <p:spPr>
          <a:xfrm>
            <a:off x="3364300" y="2532990"/>
            <a:ext cx="1065341" cy="1065064"/>
          </a:xfrm>
          <a:prstGeom prst="ellipse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</a:t>
            </a:r>
          </a:p>
        </p:txBody>
      </p:sp>
      <p:sp>
        <p:nvSpPr>
          <p:cNvPr id="37" name="Oval 36"/>
          <p:cNvSpPr/>
          <p:nvPr/>
        </p:nvSpPr>
        <p:spPr>
          <a:xfrm>
            <a:off x="3374631" y="4119885"/>
            <a:ext cx="1065341" cy="1065064"/>
          </a:xfrm>
          <a:prstGeom prst="ellipse">
            <a:avLst/>
          </a:prstGeom>
          <a:solidFill>
            <a:schemeClr val="accent3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</a:t>
            </a:r>
          </a:p>
        </p:txBody>
      </p:sp>
      <p:sp>
        <p:nvSpPr>
          <p:cNvPr id="2" name="Footer Placeholder 6">
            <a:extLst>
              <a:ext uri="{FF2B5EF4-FFF2-40B4-BE49-F238E27FC236}">
                <a16:creationId xmlns:a16="http://schemas.microsoft.com/office/drawing/2014/main" id="{8DBDE7DE-B8CE-B0CB-C96B-F7411FEE6B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750212" y="6354765"/>
            <a:ext cx="4701309" cy="365125"/>
          </a:xfrm>
        </p:spPr>
        <p:txBody>
          <a:bodyPr/>
          <a:lstStyle/>
          <a:p>
            <a:r>
              <a:rPr lang="it-IT" dirty="0">
                <a:solidFill>
                  <a:prstClr val="black">
                    <a:tint val="75000"/>
                  </a:prstClr>
                </a:solidFill>
                <a:latin typeface="Calibri"/>
              </a:rPr>
              <a:t>Charm Tutorial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57912682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sc17tutorial_1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c17tutorial_1" id="{95B0AFA7-D1F1-6C4A-A757-9008A45739D9}" vid="{05B43A2F-DDB2-E14E-BA82-08BEF238A66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sc17tutorial_1</Template>
  <TotalTime>4137</TotalTime>
  <Words>577</Words>
  <Application>Microsoft Macintosh PowerPoint</Application>
  <PresentationFormat>Widescreen</PresentationFormat>
  <Paragraphs>134</Paragraphs>
  <Slides>10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Book Antiqua</vt:lpstr>
      <vt:lpstr>Calibri</vt:lpstr>
      <vt:lpstr>Lucida Sans Unicode</vt:lpstr>
      <vt:lpstr>Times New Roman</vt:lpstr>
      <vt:lpstr>sc17tutorial_1</vt:lpstr>
      <vt:lpstr>Charm++ Benefits</vt:lpstr>
      <vt:lpstr>Locality and Prefetch</vt:lpstr>
      <vt:lpstr>Impact on Communication</vt:lpstr>
      <vt:lpstr>Impact on Communication</vt:lpstr>
      <vt:lpstr>Decomposition Challenges</vt:lpstr>
      <vt:lpstr>Decomposition Independent of numCores</vt:lpstr>
      <vt:lpstr>Compositionality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Charm++  Motivations and Basic Ideas</dc:title>
  <dc:creator>Michael Robson</dc:creator>
  <cp:lastModifiedBy>Gartenhaus, Matthew David</cp:lastModifiedBy>
  <cp:revision>74</cp:revision>
  <dcterms:created xsi:type="dcterms:W3CDTF">2016-08-22T20:19:20Z</dcterms:created>
  <dcterms:modified xsi:type="dcterms:W3CDTF">2023-10-21T11:57:55Z</dcterms:modified>
</cp:coreProperties>
</file>